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8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9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410702C2-AE70-4610-9913-0697C2BDCAB0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‹nº›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0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9389B68-0EB4-44F9-9027-520D6FC3ED4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83E2AF5-E2A4-46E2-BF77-A95290A7202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3AB67B5-9CCA-4A11-BCA4-F58461E5668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5EEBA8A-D72F-4318-9A69-3ACCEE73514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1F56CFB-BAA1-4729-9883-32D7159C1CE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1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78C7093-DEBA-4D20-B113-9FE8F64E9C5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83C45B4-CF58-4695-BAF7-F338B90B969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AB31F1B-ED2D-4DC0-991A-AA023511A250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CFB760A-5121-4CAB-AB53-419E07979C5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3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Export logistics cover image" descr="Terminal portuário com navio, contêineres e guindastes, representando exportações."/>
          <p:cNvPicPr>
            <a:picLocks noChangeAspect="1"/>
          </p:cNvPicPr>
          <p:nvPr/>
        </p:nvPicPr>
        <p:blipFill>
          <a:blip r:embed="rId2"/>
          <a:srcRect l="2670" r="2670"/>
          <a:stretch>
            <a:fillRect/>
          </a:stretch>
        </p:blipFill>
        <p:spPr>
          <a:xfrm>
            <a:off x="7863840" y="0"/>
            <a:ext cx="432785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863840" y="0"/>
            <a:ext cx="4327855" cy="6858000"/>
          </a:xfrm>
          <a:prstGeom prst="rect">
            <a:avLst/>
          </a:prstGeom>
          <a:solidFill>
            <a:srgbClr val="091B2E">
              <a:alpha val="4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05840" y="608330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0" i="0" dirty="0" err="1">
                <a:solidFill>
                  <a:srgbClr val="8FA8BE"/>
                </a:solidFill>
                <a:latin typeface="Calibri"/>
              </a:rPr>
              <a:t>Proposta</a:t>
            </a:r>
            <a:r>
              <a:rPr sz="1400" b="0" i="0" dirty="0">
                <a:solidFill>
                  <a:srgbClr val="8FA8BE"/>
                </a:solidFill>
                <a:latin typeface="Calibri"/>
              </a:rPr>
              <a:t> comercial · </a:t>
            </a:r>
            <a:r>
              <a:rPr sz="1400" b="0" i="0" dirty="0" err="1">
                <a:solidFill>
                  <a:srgbClr val="8FA8BE"/>
                </a:solidFill>
                <a:latin typeface="Calibri"/>
              </a:rPr>
              <a:t>Apresentação</a:t>
            </a:r>
            <a:r>
              <a:rPr sz="1400" b="0" i="0" dirty="0">
                <a:solidFill>
                  <a:srgbClr val="8FA8BE"/>
                </a:solidFill>
                <a:latin typeface="Calibri"/>
              </a:rPr>
              <a:t> da </a:t>
            </a:r>
            <a:r>
              <a:rPr sz="1400" b="0" i="0" dirty="0" err="1">
                <a:solidFill>
                  <a:srgbClr val="8FA8BE"/>
                </a:solidFill>
                <a:latin typeface="Calibri"/>
              </a:rPr>
              <a:t>plataforma</a:t>
            </a:r>
            <a:endParaRPr sz="1400" b="0" i="0" dirty="0">
              <a:solidFill>
                <a:srgbClr val="8FA8BE"/>
              </a:solidFill>
              <a:latin typeface="Calibri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F11035FA-5455-6719-09AE-B6CB03288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" y="102960"/>
            <a:ext cx="5562600" cy="1978519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B1C81FFC-9D32-CE27-4EB9-71F934CCAED9}"/>
              </a:ext>
            </a:extLst>
          </p:cNvPr>
          <p:cNvSpPr/>
          <p:nvPr/>
        </p:nvSpPr>
        <p:spPr>
          <a:xfrm>
            <a:off x="823140" y="2184439"/>
            <a:ext cx="7680600" cy="173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ts val="5000"/>
              </a:lnSpc>
              <a:tabLst>
                <a:tab pos="0" algn="l"/>
              </a:tabLst>
            </a:pPr>
            <a:r>
              <a:rPr lang="en-US" sz="4400" b="1" u="none" strike="noStrike" dirty="0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Inteligência </a:t>
            </a:r>
            <a:r>
              <a:rPr lang="en-US" sz="4400" b="1" u="none" strike="noStrike" dirty="0" err="1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aduaneira</a:t>
            </a:r>
            <a:r>
              <a:rPr lang="en-US" sz="4400" b="1" u="none" strike="noStrike" dirty="0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 e</a:t>
            </a:r>
            <a:endParaRPr lang="en-US" sz="44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5000"/>
              </a:lnSpc>
              <a:tabLst>
                <a:tab pos="0" algn="l"/>
              </a:tabLst>
            </a:pPr>
            <a:r>
              <a:rPr lang="en-US" sz="4400" b="1" u="none" strike="noStrike" dirty="0" err="1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conformidade</a:t>
            </a:r>
            <a:r>
              <a:rPr lang="en-US" sz="4400" b="1" u="none" strike="noStrike" dirty="0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 fiscal no </a:t>
            </a:r>
            <a:r>
              <a:rPr lang="en-US" sz="4400" b="1" u="none" strike="noStrike" dirty="0" err="1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Siscomex</a:t>
            </a:r>
            <a:endParaRPr lang="en-US" sz="44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9B3599AE-B317-7D9E-14B8-5F5A016F8D0F}"/>
              </a:ext>
            </a:extLst>
          </p:cNvPr>
          <p:cNvSpPr/>
          <p:nvPr/>
        </p:nvSpPr>
        <p:spPr>
          <a:xfrm>
            <a:off x="823140" y="4207510"/>
            <a:ext cx="749772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 dirty="0" err="1">
                <a:solidFill>
                  <a:srgbClr val="C6D6E6"/>
                </a:solidFill>
                <a:effectLst/>
                <a:uFillTx/>
                <a:latin typeface="Calibri"/>
                <a:ea typeface="Calibri"/>
              </a:rPr>
              <a:t>Rastreabilidade</a:t>
            </a:r>
            <a:r>
              <a:rPr lang="en-US" sz="2000" b="0" u="none" strike="noStrike" dirty="0">
                <a:solidFill>
                  <a:srgbClr val="C6D6E6"/>
                </a:solidFill>
                <a:effectLst/>
                <a:uFillTx/>
                <a:latin typeface="Calibri"/>
                <a:ea typeface="Calibri"/>
              </a:rPr>
              <a:t> de DU-E, </a:t>
            </a:r>
            <a:r>
              <a:rPr lang="en-US" sz="2000" b="0" u="none" strike="noStrike" dirty="0" err="1">
                <a:solidFill>
                  <a:srgbClr val="C6D6E6"/>
                </a:solidFill>
                <a:effectLst/>
                <a:uFillTx/>
                <a:latin typeface="Calibri"/>
                <a:ea typeface="Calibri"/>
              </a:rPr>
              <a:t>averbação</a:t>
            </a:r>
            <a:r>
              <a:rPr lang="en-US" sz="2000" b="0" u="none" strike="noStrike" dirty="0">
                <a:solidFill>
                  <a:srgbClr val="C6D6E6"/>
                </a:solidFill>
                <a:effectLst/>
                <a:uFillTx/>
                <a:latin typeface="Calibri"/>
                <a:ea typeface="Calibri"/>
              </a:rPr>
              <a:t> de </a:t>
            </a:r>
            <a:r>
              <a:rPr lang="en-US" sz="2000" b="0" u="none" strike="noStrike" dirty="0" err="1">
                <a:solidFill>
                  <a:srgbClr val="C6D6E6"/>
                </a:solidFill>
                <a:effectLst/>
                <a:uFillTx/>
                <a:latin typeface="Calibri"/>
                <a:ea typeface="Calibri"/>
              </a:rPr>
              <a:t>notas</a:t>
            </a:r>
            <a:r>
              <a:rPr lang="en-US" sz="2000" b="0" u="none" strike="noStrike" dirty="0">
                <a:solidFill>
                  <a:srgbClr val="C6D6E6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2000" b="0" u="none" strike="noStrike" dirty="0" err="1">
                <a:solidFill>
                  <a:srgbClr val="C6D6E6"/>
                </a:solidFill>
                <a:effectLst/>
                <a:uFillTx/>
                <a:latin typeface="Calibri"/>
                <a:ea typeface="Calibri"/>
              </a:rPr>
              <a:t>fiscais</a:t>
            </a:r>
            <a:r>
              <a:rPr lang="en-US" sz="2000" b="0" u="none" strike="noStrike" dirty="0">
                <a:solidFill>
                  <a:srgbClr val="C6D6E6"/>
                </a:solidFill>
                <a:effectLst/>
                <a:uFillTx/>
                <a:latin typeface="Calibri"/>
                <a:ea typeface="Calibri"/>
              </a:rPr>
              <a:t> e </a:t>
            </a:r>
            <a:r>
              <a:rPr lang="en-US" sz="2000" b="0" u="none" strike="noStrike" dirty="0" err="1">
                <a:solidFill>
                  <a:srgbClr val="C6D6E6"/>
                </a:solidFill>
                <a:effectLst/>
                <a:uFillTx/>
                <a:latin typeface="Calibri"/>
                <a:ea typeface="Calibri"/>
              </a:rPr>
              <a:t>validação</a:t>
            </a:r>
            <a:r>
              <a:rPr lang="en-US" sz="2000" b="0" u="none" strike="noStrike" dirty="0">
                <a:solidFill>
                  <a:srgbClr val="C6D6E6"/>
                </a:solidFill>
                <a:effectLst/>
                <a:uFillTx/>
                <a:latin typeface="Calibri"/>
                <a:ea typeface="Calibri"/>
              </a:rPr>
              <a:t> de </a:t>
            </a:r>
            <a:r>
              <a:rPr lang="en-US" sz="2000" b="0" u="none" strike="noStrike" dirty="0" err="1">
                <a:solidFill>
                  <a:srgbClr val="C6D6E6"/>
                </a:solidFill>
                <a:effectLst/>
                <a:uFillTx/>
                <a:latin typeface="Calibri"/>
                <a:ea typeface="Calibri"/>
              </a:rPr>
              <a:t>saldo</a:t>
            </a:r>
            <a:r>
              <a:rPr lang="en-US" sz="2000" b="0" u="none" strike="noStrike" dirty="0">
                <a:solidFill>
                  <a:srgbClr val="C6D6E6"/>
                </a:solidFill>
                <a:effectLst/>
                <a:uFillTx/>
                <a:latin typeface="Calibri"/>
                <a:ea typeface="Calibri"/>
              </a:rPr>
              <a:t> Pré-ACD </a:t>
            </a:r>
            <a:r>
              <a:rPr lang="en-US" sz="2000" b="0" u="none" strike="noStrike" dirty="0" err="1">
                <a:solidFill>
                  <a:srgbClr val="C6D6E6"/>
                </a:solidFill>
                <a:effectLst/>
                <a:uFillTx/>
                <a:latin typeface="Calibri"/>
                <a:ea typeface="Calibri"/>
              </a:rPr>
              <a:t>em</a:t>
            </a:r>
            <a:r>
              <a:rPr lang="en-US" sz="2000" b="0" u="none" strike="noStrike" dirty="0">
                <a:solidFill>
                  <a:srgbClr val="C6D6E6"/>
                </a:solidFill>
                <a:effectLst/>
                <a:uFillTx/>
                <a:latin typeface="Calibri"/>
                <a:ea typeface="Calibri"/>
              </a:rPr>
              <a:t> tempo real.</a:t>
            </a:r>
            <a:endParaRPr lang="en-US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Shape 5">
            <a:extLst>
              <a:ext uri="{FF2B5EF4-FFF2-40B4-BE49-F238E27FC236}">
                <a16:creationId xmlns:a16="http://schemas.microsoft.com/office/drawing/2014/main" id="{51B99F61-82F9-4660-FBEB-2415D142FD70}"/>
              </a:ext>
            </a:extLst>
          </p:cNvPr>
          <p:cNvSpPr/>
          <p:nvPr/>
        </p:nvSpPr>
        <p:spPr>
          <a:xfrm>
            <a:off x="822960" y="5113020"/>
            <a:ext cx="54360" cy="822600"/>
          </a:xfrm>
          <a:prstGeom prst="rect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95AF4FBC-0628-C7D3-1D16-66AC267BDCBD}"/>
              </a:ext>
            </a:extLst>
          </p:cNvPr>
          <p:cNvSpPr/>
          <p:nvPr/>
        </p:nvSpPr>
        <p:spPr>
          <a:xfrm>
            <a:off x="1051560" y="5113020"/>
            <a:ext cx="749772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i="1" u="none" strike="noStrike" dirty="0" err="1">
                <a:solidFill>
                  <a:srgbClr val="12C7C0"/>
                </a:solidFill>
                <a:effectLst/>
                <a:uFillTx/>
                <a:latin typeface="Calibri"/>
                <a:ea typeface="Calibri"/>
              </a:rPr>
              <a:t>Agilidade</a:t>
            </a:r>
            <a:r>
              <a:rPr lang="en-US" sz="1600" b="0" i="1" u="none" strike="noStrike" dirty="0">
                <a:solidFill>
                  <a:srgbClr val="12C7C0"/>
                </a:solidFill>
                <a:effectLst/>
                <a:uFillTx/>
                <a:latin typeface="Calibri"/>
                <a:ea typeface="Calibri"/>
              </a:rPr>
              <a:t> no </a:t>
            </a:r>
            <a:r>
              <a:rPr lang="en-US" sz="1600" b="0" i="1" u="none" strike="noStrike" dirty="0" err="1">
                <a:solidFill>
                  <a:srgbClr val="12C7C0"/>
                </a:solidFill>
                <a:effectLst/>
                <a:uFillTx/>
                <a:latin typeface="Calibri"/>
                <a:ea typeface="Calibri"/>
              </a:rPr>
              <a:t>embarque</a:t>
            </a:r>
            <a:r>
              <a:rPr lang="en-US" sz="1600" b="0" i="1" u="none" strike="noStrike" dirty="0">
                <a:solidFill>
                  <a:srgbClr val="12C7C0"/>
                </a:solidFill>
                <a:effectLst/>
                <a:uFillTx/>
                <a:latin typeface="Calibri"/>
                <a:ea typeface="Calibri"/>
              </a:rPr>
              <a:t> para </a:t>
            </a:r>
            <a:r>
              <a:rPr lang="en-US" sz="1600" b="0" i="1" u="none" strike="noStrike" dirty="0" err="1">
                <a:solidFill>
                  <a:srgbClr val="12C7C0"/>
                </a:solidFill>
                <a:effectLst/>
                <a:uFillTx/>
                <a:latin typeface="Calibri"/>
                <a:ea typeface="Calibri"/>
              </a:rPr>
              <a:t>tradings</a:t>
            </a:r>
            <a:r>
              <a:rPr lang="en-US" sz="1600" b="0" i="1" u="none" strike="noStrike" dirty="0">
                <a:solidFill>
                  <a:srgbClr val="12C7C0"/>
                </a:solidFill>
                <a:effectLst/>
                <a:uFillTx/>
                <a:latin typeface="Calibri"/>
                <a:ea typeface="Calibri"/>
              </a:rPr>
              <a:t> · </a:t>
            </a:r>
            <a:r>
              <a:rPr lang="en-US" sz="1600" b="0" i="1" u="none" strike="noStrike" dirty="0" err="1">
                <a:solidFill>
                  <a:srgbClr val="12C7C0"/>
                </a:solidFill>
                <a:effectLst/>
                <a:uFillTx/>
                <a:latin typeface="Calibri"/>
                <a:ea typeface="Calibri"/>
              </a:rPr>
              <a:t>Segurança</a:t>
            </a:r>
            <a:r>
              <a:rPr lang="en-US" sz="1600" b="0" i="1" u="none" strike="noStrike" dirty="0">
                <a:solidFill>
                  <a:srgbClr val="12C7C0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600" b="0" i="1" u="none" strike="noStrike" dirty="0" err="1">
                <a:solidFill>
                  <a:srgbClr val="12C7C0"/>
                </a:solidFill>
                <a:effectLst/>
                <a:uFillTx/>
                <a:latin typeface="Calibri"/>
                <a:ea typeface="Calibri"/>
              </a:rPr>
              <a:t>tributária</a:t>
            </a:r>
            <a:r>
              <a:rPr lang="en-US" sz="1600" b="0" i="1" u="none" strike="noStrike" dirty="0">
                <a:solidFill>
                  <a:srgbClr val="12C7C0"/>
                </a:solidFill>
                <a:effectLst/>
                <a:uFillTx/>
                <a:latin typeface="Calibri"/>
                <a:ea typeface="Calibri"/>
              </a:rPr>
              <a:t> para </a:t>
            </a:r>
            <a:r>
              <a:rPr lang="en-US" sz="1600" b="0" i="1" u="none" strike="noStrike" dirty="0" err="1">
                <a:solidFill>
                  <a:srgbClr val="12C7C0"/>
                </a:solidFill>
                <a:effectLst/>
                <a:uFillTx/>
                <a:latin typeface="Calibri"/>
                <a:ea typeface="Calibri"/>
              </a:rPr>
              <a:t>fornecedores</a:t>
            </a:r>
            <a:endParaRPr lang="en-US" sz="16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0"/>
          <p:cNvSpPr/>
          <p:nvPr/>
        </p:nvSpPr>
        <p:spPr>
          <a:xfrm>
            <a:off x="0" y="0"/>
            <a:ext cx="12191400" cy="145800"/>
          </a:xfrm>
          <a:prstGeom prst="rect">
            <a:avLst/>
          </a:prstGeom>
          <a:solidFill>
            <a:srgbClr val="0B1F3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Shape 1"/>
          <p:cNvSpPr/>
          <p:nvPr/>
        </p:nvSpPr>
        <p:spPr>
          <a:xfrm>
            <a:off x="0" y="0"/>
            <a:ext cx="2925720" cy="145800"/>
          </a:xfrm>
          <a:prstGeom prst="rect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Text 2"/>
          <p:cNvSpPr/>
          <p:nvPr/>
        </p:nvSpPr>
        <p:spPr>
          <a:xfrm>
            <a:off x="640080" y="457200"/>
            <a:ext cx="108810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 spc="300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O CONTEXTO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3"/>
          <p:cNvSpPr/>
          <p:nvPr/>
        </p:nvSpPr>
        <p:spPr>
          <a:xfrm>
            <a:off x="640080" y="82296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8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Duas dores críticas na cadeia de exportação</a:t>
            </a:r>
            <a:endParaRPr lang="en-US" sz="3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Shape 4"/>
          <p:cNvSpPr/>
          <p:nvPr/>
        </p:nvSpPr>
        <p:spPr>
          <a:xfrm>
            <a:off x="0" y="6473880"/>
            <a:ext cx="12191400" cy="383760"/>
          </a:xfrm>
          <a:prstGeom prst="rect">
            <a:avLst/>
          </a:prstGeom>
          <a:solidFill>
            <a:srgbClr val="F1F5F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Shape 6"/>
          <p:cNvSpPr/>
          <p:nvPr/>
        </p:nvSpPr>
        <p:spPr>
          <a:xfrm>
            <a:off x="640080" y="2011680"/>
            <a:ext cx="5193360" cy="3657240"/>
          </a:xfrm>
          <a:prstGeom prst="rect">
            <a:avLst/>
          </a:prstGeom>
          <a:solidFill>
            <a:srgbClr val="FFFFFF"/>
          </a:solidFill>
          <a:ln w="12600">
            <a:solidFill>
              <a:srgbClr val="DDE5EE"/>
            </a:solidFill>
            <a:round/>
          </a:ln>
          <a:effectLst>
            <a:outerShdw blurRad="127080" dist="37674" dir="8100000" rotWithShape="0">
              <a:srgbClr val="0B1F3F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Shape 7"/>
          <p:cNvSpPr/>
          <p:nvPr/>
        </p:nvSpPr>
        <p:spPr>
          <a:xfrm>
            <a:off x="640080" y="2011680"/>
            <a:ext cx="63720" cy="3657240"/>
          </a:xfrm>
          <a:prstGeom prst="rect">
            <a:avLst/>
          </a:prstGeom>
          <a:solidFill>
            <a:srgbClr val="123A6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Shape 8"/>
          <p:cNvSpPr/>
          <p:nvPr/>
        </p:nvSpPr>
        <p:spPr>
          <a:xfrm>
            <a:off x="1024200" y="2286000"/>
            <a:ext cx="3108600" cy="365400"/>
          </a:xfrm>
          <a:prstGeom prst="rect">
            <a:avLst/>
          </a:prstGeom>
          <a:solidFill>
            <a:srgbClr val="123A6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" name="Text 9"/>
          <p:cNvSpPr/>
          <p:nvPr/>
        </p:nvSpPr>
        <p:spPr>
          <a:xfrm>
            <a:off x="1024200" y="2286000"/>
            <a:ext cx="310860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 spc="99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TRADING / EXPORTADOR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Text 10"/>
          <p:cNvSpPr/>
          <p:nvPr/>
        </p:nvSpPr>
        <p:spPr>
          <a:xfrm>
            <a:off x="1024200" y="2834640"/>
            <a:ext cx="4480200" cy="265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343080" indent="-343080" defTabSz="914400">
              <a:lnSpc>
                <a:spcPct val="100000"/>
              </a:lnSpc>
              <a:spcAft>
                <a:spcPts val="1199"/>
              </a:spcAft>
              <a:buClr>
                <a:srgbClr val="2A3B4D"/>
              </a:buClr>
              <a:buFont typeface="OpenSymbol"/>
              <a:buChar char="▪"/>
            </a:pPr>
            <a:r>
              <a:rPr lang="en-US" sz="16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Conferência manual de milhares de notas, uma a uma, no Portal Único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199"/>
              </a:spcAft>
              <a:buClr>
                <a:srgbClr val="2A3B4D"/>
              </a:buClr>
              <a:buFont typeface="OpenSymbol"/>
              <a:buChar char="▪"/>
            </a:pPr>
            <a:r>
              <a:rPr lang="en-US" sz="16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Notas sem saldo descobertas na boca do navio: sobre-estadia e atraso no desembaraço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199"/>
              </a:spcAft>
              <a:buClr>
                <a:srgbClr val="2A3B4D"/>
              </a:buClr>
              <a:buFont typeface="OpenSymbol"/>
              <a:buChar char="▪"/>
            </a:pPr>
            <a:r>
              <a:rPr lang="en-US" sz="16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Dificuldade de auditar quais notas de remessa (CFOP 5502/6502) formaram cada item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Shape 11"/>
          <p:cNvSpPr/>
          <p:nvPr/>
        </p:nvSpPr>
        <p:spPr>
          <a:xfrm>
            <a:off x="6355080" y="2011680"/>
            <a:ext cx="5193360" cy="3657240"/>
          </a:xfrm>
          <a:prstGeom prst="rect">
            <a:avLst/>
          </a:prstGeom>
          <a:solidFill>
            <a:srgbClr val="FFFFFF"/>
          </a:solidFill>
          <a:ln w="12600">
            <a:solidFill>
              <a:srgbClr val="DDE5EE"/>
            </a:solidFill>
            <a:round/>
          </a:ln>
          <a:effectLst>
            <a:outerShdw blurRad="127080" dist="37674" dir="8100000" rotWithShape="0">
              <a:srgbClr val="0B1F3F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Shape 12"/>
          <p:cNvSpPr/>
          <p:nvPr/>
        </p:nvSpPr>
        <p:spPr>
          <a:xfrm>
            <a:off x="6355080" y="2011680"/>
            <a:ext cx="63720" cy="3657240"/>
          </a:xfrm>
          <a:prstGeom prst="rect">
            <a:avLst/>
          </a:prstGeom>
          <a:solidFill>
            <a:srgbClr val="0E8F9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" name="Shape 13"/>
          <p:cNvSpPr/>
          <p:nvPr/>
        </p:nvSpPr>
        <p:spPr>
          <a:xfrm>
            <a:off x="6739200" y="2286000"/>
            <a:ext cx="3108600" cy="365400"/>
          </a:xfrm>
          <a:prstGeom prst="rect">
            <a:avLst/>
          </a:prstGeom>
          <a:solidFill>
            <a:srgbClr val="0E8F9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" name="Text 14"/>
          <p:cNvSpPr/>
          <p:nvPr/>
        </p:nvSpPr>
        <p:spPr>
          <a:xfrm>
            <a:off x="6739200" y="2286000"/>
            <a:ext cx="310860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 spc="99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PRODUTOR / FORNECEDOR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Text 15"/>
          <p:cNvSpPr/>
          <p:nvPr/>
        </p:nvSpPr>
        <p:spPr>
          <a:xfrm>
            <a:off x="6739200" y="2834640"/>
            <a:ext cx="4480200" cy="265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343080" indent="-343080" defTabSz="914400">
              <a:lnSpc>
                <a:spcPct val="100000"/>
              </a:lnSpc>
              <a:spcAft>
                <a:spcPts val="1199"/>
              </a:spcAft>
              <a:buClr>
                <a:srgbClr val="2A3B4D"/>
              </a:buClr>
              <a:buFont typeface="OpenSymbol"/>
              <a:buChar char="▪"/>
            </a:pPr>
            <a:r>
              <a:rPr lang="en-US" sz="1600" b="0" u="none" strike="noStrike" dirty="0" err="1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Imunidade</a:t>
            </a:r>
            <a:r>
              <a:rPr lang="en-US" sz="1600" b="0" u="none" strike="noStrike" dirty="0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 de ICMS, PIS e COFINS </a:t>
            </a:r>
            <a:r>
              <a:rPr lang="en-US" sz="1600" b="0" u="none" strike="noStrike" dirty="0" err="1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depende</a:t>
            </a:r>
            <a:r>
              <a:rPr lang="en-US" sz="1600" b="0" u="none" strike="noStrike" dirty="0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 de </a:t>
            </a:r>
            <a:r>
              <a:rPr lang="en-US" sz="1600" b="0" u="none" strike="noStrike" dirty="0" err="1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comprovar</a:t>
            </a:r>
            <a:r>
              <a:rPr lang="en-US" sz="1600" b="0" u="none" strike="noStrike" dirty="0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 a </a:t>
            </a:r>
            <a:r>
              <a:rPr lang="en-US" sz="1600" b="0" u="none" strike="noStrike" dirty="0" err="1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exportação</a:t>
            </a:r>
            <a:r>
              <a:rPr lang="en-US" sz="1600" b="0" u="none" strike="noStrike" dirty="0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600" b="0" u="none" strike="noStrike" dirty="0" err="1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em</a:t>
            </a:r>
            <a:r>
              <a:rPr lang="en-US" sz="1600" b="0" u="none" strike="noStrike" dirty="0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600" b="0" u="none" strike="noStrike" dirty="0" err="1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até</a:t>
            </a:r>
            <a:r>
              <a:rPr lang="en-US" sz="1600" b="0" u="none" strike="noStrike" dirty="0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 180 </a:t>
            </a:r>
            <a:r>
              <a:rPr lang="en-US" sz="1600" b="0" u="none" strike="noStrike" dirty="0" err="1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dias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199"/>
              </a:spcAft>
              <a:buClr>
                <a:srgbClr val="2A3B4D"/>
              </a:buClr>
              <a:buFont typeface="OpenSymbol"/>
              <a:buChar char="▪"/>
            </a:pPr>
            <a:r>
              <a:rPr lang="en-US" sz="1600" b="0" u="none" strike="noStrike" dirty="0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Sem a </a:t>
            </a:r>
            <a:r>
              <a:rPr lang="en-US" sz="1600" b="0" u="none" strike="noStrike" dirty="0" err="1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averbação</a:t>
            </a:r>
            <a:r>
              <a:rPr lang="en-US" sz="1600" b="0" u="none" strike="noStrike" dirty="0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 da DU-E, o </a:t>
            </a:r>
            <a:r>
              <a:rPr lang="en-US" sz="1600" b="0" u="none" strike="noStrike" dirty="0" err="1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fisco</a:t>
            </a:r>
            <a:r>
              <a:rPr lang="en-US" sz="1600" b="0" u="none" strike="noStrike" dirty="0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600" b="0" u="none" strike="noStrike" dirty="0" err="1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estadual</a:t>
            </a:r>
            <a:r>
              <a:rPr lang="en-US" sz="1600" b="0" u="none" strike="noStrike" dirty="0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 cobra o </a:t>
            </a:r>
            <a:r>
              <a:rPr lang="en-US" sz="1600" b="0" u="none" strike="noStrike" dirty="0" err="1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tributo</a:t>
            </a:r>
            <a:r>
              <a:rPr lang="en-US" sz="1600" b="0" u="none" strike="noStrike" dirty="0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 com </a:t>
            </a:r>
            <a:r>
              <a:rPr lang="en-US" sz="1600" b="0" u="none" strike="noStrike" dirty="0" err="1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juros</a:t>
            </a:r>
            <a:r>
              <a:rPr lang="en-US" sz="1600" b="0" u="none" strike="noStrike" dirty="0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 e </a:t>
            </a:r>
            <a:r>
              <a:rPr lang="en-US" sz="1600" b="0" u="none" strike="noStrike" dirty="0" err="1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multa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199"/>
              </a:spcAft>
              <a:buClr>
                <a:srgbClr val="2A3B4D"/>
              </a:buClr>
              <a:buFont typeface="OpenSymbol"/>
              <a:buChar char="▪"/>
            </a:pPr>
            <a:r>
              <a:rPr lang="en-US" sz="1600" b="0" u="none" strike="noStrike" dirty="0" err="1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Dependência</a:t>
            </a:r>
            <a:r>
              <a:rPr lang="en-US" sz="1600" b="0" u="none" strike="noStrike" dirty="0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 de e-mails e </a:t>
            </a:r>
            <a:r>
              <a:rPr lang="en-US" sz="1600" b="0" u="none" strike="noStrike" dirty="0" err="1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cobranças</a:t>
            </a:r>
            <a:r>
              <a:rPr lang="en-US" sz="1600" b="0" u="none" strike="noStrike" dirty="0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600" b="0" u="none" strike="noStrike" dirty="0" err="1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manuais</a:t>
            </a:r>
            <a:r>
              <a:rPr lang="en-US" sz="1600" b="0" u="none" strike="noStrike" dirty="0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 à trading, </a:t>
            </a:r>
            <a:r>
              <a:rPr lang="en-US" sz="1600" b="0" u="none" strike="noStrike" dirty="0" err="1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sem</a:t>
            </a:r>
            <a:r>
              <a:rPr lang="en-US" sz="1600" b="0" u="none" strike="noStrike" dirty="0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US" sz="1600" b="0" u="none" strike="noStrike" dirty="0" err="1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retorno</a:t>
            </a:r>
            <a:r>
              <a:rPr lang="en-US" sz="1600" b="0" u="none" strike="noStrike" dirty="0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 do volume </a:t>
            </a:r>
            <a:r>
              <a:rPr lang="en-US" sz="1600" b="0" u="none" strike="noStrike" dirty="0" err="1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exportado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11B2CFD-3F38-A1EC-8BBC-8F3B4EEBF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450" y="256032"/>
            <a:ext cx="1280399" cy="391680"/>
          </a:xfrm>
          <a:prstGeom prst="rect">
            <a:avLst/>
          </a:prstGeom>
        </p:spPr>
      </p:pic>
      <p:sp>
        <p:nvSpPr>
          <p:cNvPr id="5" name="Text 5">
            <a:extLst>
              <a:ext uri="{FF2B5EF4-FFF2-40B4-BE49-F238E27FC236}">
                <a16:creationId xmlns:a16="http://schemas.microsoft.com/office/drawing/2014/main" id="{87AFC7A3-24BB-7D85-0BE5-C77ACA5FB71F}"/>
              </a:ext>
            </a:extLst>
          </p:cNvPr>
          <p:cNvSpPr/>
          <p:nvPr/>
        </p:nvSpPr>
        <p:spPr>
          <a:xfrm>
            <a:off x="640080" y="6492240"/>
            <a:ext cx="731484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 dirty="0" err="1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Duyx</a:t>
            </a:r>
            <a:r>
              <a:rPr lang="en-US" sz="1100" b="0" u="none" strike="noStrike" dirty="0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 - Sua </a:t>
            </a:r>
            <a:r>
              <a:rPr lang="en-US" sz="1100" b="0" u="none" strike="noStrike" dirty="0" err="1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exportação</a:t>
            </a:r>
            <a:r>
              <a:rPr lang="en-US" sz="1100" b="0" u="none" strike="noStrike" dirty="0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 sob </a:t>
            </a:r>
            <a:r>
              <a:rPr lang="en-US" sz="1100" b="0" u="none" strike="noStrike" dirty="0" err="1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controle</a:t>
            </a:r>
            <a:endParaRPr lang="en-US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0"/>
          <p:cNvSpPr/>
          <p:nvPr/>
        </p:nvSpPr>
        <p:spPr>
          <a:xfrm>
            <a:off x="0" y="0"/>
            <a:ext cx="12191400" cy="145800"/>
          </a:xfrm>
          <a:prstGeom prst="rect">
            <a:avLst/>
          </a:prstGeom>
          <a:solidFill>
            <a:srgbClr val="0B1F3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" name="Shape 1"/>
          <p:cNvSpPr/>
          <p:nvPr/>
        </p:nvSpPr>
        <p:spPr>
          <a:xfrm>
            <a:off x="0" y="0"/>
            <a:ext cx="2925720" cy="145800"/>
          </a:xfrm>
          <a:prstGeom prst="rect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2"/>
          <p:cNvSpPr/>
          <p:nvPr/>
        </p:nvSpPr>
        <p:spPr>
          <a:xfrm>
            <a:off x="640080" y="457200"/>
            <a:ext cx="108810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 spc="300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A PLATAFORMA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Text 3"/>
          <p:cNvSpPr/>
          <p:nvPr/>
        </p:nvSpPr>
        <p:spPr>
          <a:xfrm>
            <a:off x="640080" y="82296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8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A ponte oficial com o Portal Único</a:t>
            </a:r>
            <a:endParaRPr lang="en-US" sz="3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Shape 4"/>
          <p:cNvSpPr/>
          <p:nvPr/>
        </p:nvSpPr>
        <p:spPr>
          <a:xfrm>
            <a:off x="0" y="6473880"/>
            <a:ext cx="12191400" cy="383760"/>
          </a:xfrm>
          <a:prstGeom prst="rect">
            <a:avLst/>
          </a:prstGeom>
          <a:solidFill>
            <a:srgbClr val="F1F5F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1" name="Image 0" descr="preencoded.png"/>
          <p:cNvPicPr/>
          <p:nvPr/>
        </p:nvPicPr>
        <p:blipFill>
          <a:blip r:embed="rId3"/>
          <a:stretch/>
        </p:blipFill>
        <p:spPr>
          <a:xfrm>
            <a:off x="6309360" y="1965960"/>
            <a:ext cx="5257440" cy="3282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" name="Shape 6"/>
          <p:cNvSpPr/>
          <p:nvPr/>
        </p:nvSpPr>
        <p:spPr>
          <a:xfrm>
            <a:off x="6309360" y="1965960"/>
            <a:ext cx="5257440" cy="3282480"/>
          </a:xfrm>
          <a:prstGeom prst="rect">
            <a:avLst/>
          </a:prstGeom>
          <a:noFill/>
          <a:ln w="12600">
            <a:solidFill>
              <a:srgbClr val="DDE5E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7"/>
          <p:cNvSpPr/>
          <p:nvPr/>
        </p:nvSpPr>
        <p:spPr>
          <a:xfrm>
            <a:off x="6309360" y="5321880"/>
            <a:ext cx="52574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i="1" u="none" strike="noStrike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Tela inicial da plataforma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Shape 8"/>
          <p:cNvSpPr/>
          <p:nvPr/>
        </p:nvSpPr>
        <p:spPr>
          <a:xfrm>
            <a:off x="640080" y="2066400"/>
            <a:ext cx="502560" cy="502560"/>
          </a:xfrm>
          <a:prstGeom prst="ellipse">
            <a:avLst/>
          </a:prstGeom>
          <a:solidFill>
            <a:srgbClr val="0B1F3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9"/>
          <p:cNvSpPr/>
          <p:nvPr/>
        </p:nvSpPr>
        <p:spPr>
          <a:xfrm>
            <a:off x="640080" y="206640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2C7C0"/>
                </a:solidFill>
                <a:effectLst/>
                <a:uFillTx/>
                <a:latin typeface="Calibri"/>
                <a:ea typeface="Calibri"/>
              </a:rPr>
              <a:t>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10"/>
          <p:cNvSpPr/>
          <p:nvPr/>
        </p:nvSpPr>
        <p:spPr>
          <a:xfrm>
            <a:off x="1325880" y="2011680"/>
            <a:ext cx="46630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Conexão mTLS nativa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Text 11"/>
          <p:cNvSpPr/>
          <p:nvPr/>
        </p:nvSpPr>
        <p:spPr>
          <a:xfrm>
            <a:off x="1325880" y="2395800"/>
            <a:ext cx="4663080" cy="73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Comunicação criptografada com a API do Siscomex via certificado e-CPF A1 do Radar.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Shape 12"/>
          <p:cNvSpPr/>
          <p:nvPr/>
        </p:nvSpPr>
        <p:spPr>
          <a:xfrm>
            <a:off x="640080" y="3300840"/>
            <a:ext cx="502560" cy="502560"/>
          </a:xfrm>
          <a:prstGeom prst="ellipse">
            <a:avLst/>
          </a:prstGeom>
          <a:solidFill>
            <a:srgbClr val="0B1F3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13"/>
          <p:cNvSpPr/>
          <p:nvPr/>
        </p:nvSpPr>
        <p:spPr>
          <a:xfrm>
            <a:off x="640080" y="330084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2C7C0"/>
                </a:solidFill>
                <a:effectLst/>
                <a:uFillTx/>
                <a:latin typeface="Calibri"/>
                <a:ea typeface="Calibri"/>
              </a:rPr>
              <a:t>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14"/>
          <p:cNvSpPr/>
          <p:nvPr/>
        </p:nvSpPr>
        <p:spPr>
          <a:xfrm>
            <a:off x="1325880" y="3246120"/>
            <a:ext cx="46630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Processamento em lote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Text 15"/>
          <p:cNvSpPr/>
          <p:nvPr/>
        </p:nvSpPr>
        <p:spPr>
          <a:xfrm>
            <a:off x="1325880" y="3630240"/>
            <a:ext cx="4663080" cy="73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Até 5.000 chaves de acesso conferidas em uma única passada, divididas automaticamente.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Shape 16"/>
          <p:cNvSpPr/>
          <p:nvPr/>
        </p:nvSpPr>
        <p:spPr>
          <a:xfrm>
            <a:off x="640080" y="4535280"/>
            <a:ext cx="502560" cy="502560"/>
          </a:xfrm>
          <a:prstGeom prst="ellipse">
            <a:avLst/>
          </a:prstGeom>
          <a:solidFill>
            <a:srgbClr val="0B1F3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17"/>
          <p:cNvSpPr/>
          <p:nvPr/>
        </p:nvSpPr>
        <p:spPr>
          <a:xfrm>
            <a:off x="640080" y="453528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2C7C0"/>
                </a:solidFill>
                <a:effectLst/>
                <a:uFillTx/>
                <a:latin typeface="Calibri"/>
                <a:ea typeface="Calibri"/>
              </a:rPr>
              <a:t>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Text 18"/>
          <p:cNvSpPr/>
          <p:nvPr/>
        </p:nvSpPr>
        <p:spPr>
          <a:xfrm>
            <a:off x="1325880" y="4480560"/>
            <a:ext cx="46630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Dois ambientes independentes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Text 19"/>
          <p:cNvSpPr/>
          <p:nvPr/>
        </p:nvSpPr>
        <p:spPr>
          <a:xfrm>
            <a:off x="1325880" y="4864680"/>
            <a:ext cx="4663080" cy="73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Exportador com operação completa; fornecedor com portal próprio de conciliação fiscal.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FD33A6F-AA19-3976-BAA3-3107C4DE1F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5450" y="256032"/>
            <a:ext cx="1280399" cy="391680"/>
          </a:xfrm>
          <a:prstGeom prst="rect">
            <a:avLst/>
          </a:prstGeom>
        </p:spPr>
      </p:pic>
      <p:sp>
        <p:nvSpPr>
          <p:cNvPr id="5" name="Text 5">
            <a:extLst>
              <a:ext uri="{FF2B5EF4-FFF2-40B4-BE49-F238E27FC236}">
                <a16:creationId xmlns:a16="http://schemas.microsoft.com/office/drawing/2014/main" id="{2F4A084C-4F6D-AADC-FDA3-78BC87CEF61C}"/>
              </a:ext>
            </a:extLst>
          </p:cNvPr>
          <p:cNvSpPr/>
          <p:nvPr/>
        </p:nvSpPr>
        <p:spPr>
          <a:xfrm>
            <a:off x="640080" y="6492240"/>
            <a:ext cx="731484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 dirty="0" err="1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Duyx</a:t>
            </a:r>
            <a:r>
              <a:rPr lang="en-US" sz="1100" b="0" u="none" strike="noStrike" dirty="0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 - Sua </a:t>
            </a:r>
            <a:r>
              <a:rPr lang="en-US" sz="1100" b="0" u="none" strike="noStrike" dirty="0" err="1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exportação</a:t>
            </a:r>
            <a:r>
              <a:rPr lang="en-US" sz="1100" b="0" u="none" strike="noStrike" dirty="0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 sob </a:t>
            </a:r>
            <a:r>
              <a:rPr lang="en-US" sz="1100" b="0" u="none" strike="noStrike" dirty="0" err="1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controle</a:t>
            </a:r>
            <a:endParaRPr lang="en-US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0"/>
          <p:cNvSpPr/>
          <p:nvPr/>
        </p:nvSpPr>
        <p:spPr>
          <a:xfrm>
            <a:off x="0" y="0"/>
            <a:ext cx="12191400" cy="145800"/>
          </a:xfrm>
          <a:prstGeom prst="rect">
            <a:avLst/>
          </a:prstGeom>
          <a:solidFill>
            <a:srgbClr val="0B1F3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Shape 1"/>
          <p:cNvSpPr/>
          <p:nvPr/>
        </p:nvSpPr>
        <p:spPr>
          <a:xfrm>
            <a:off x="0" y="0"/>
            <a:ext cx="2925720" cy="145800"/>
          </a:xfrm>
          <a:prstGeom prst="rect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Text 2"/>
          <p:cNvSpPr/>
          <p:nvPr/>
        </p:nvSpPr>
        <p:spPr>
          <a:xfrm>
            <a:off x="640080" y="457200"/>
            <a:ext cx="108810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 spc="300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MÓDULO 1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Text 3"/>
          <p:cNvSpPr/>
          <p:nvPr/>
        </p:nvSpPr>
        <p:spPr>
          <a:xfrm>
            <a:off x="640080" y="82296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8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Consulta unificada por NF-e</a:t>
            </a:r>
            <a:endParaRPr lang="en-US" sz="3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Shape 4"/>
          <p:cNvSpPr/>
          <p:nvPr/>
        </p:nvSpPr>
        <p:spPr>
          <a:xfrm>
            <a:off x="0" y="6473880"/>
            <a:ext cx="12191400" cy="383760"/>
          </a:xfrm>
          <a:prstGeom prst="rect">
            <a:avLst/>
          </a:prstGeom>
          <a:solidFill>
            <a:srgbClr val="F1F5F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2" name="Image 0" descr="preencoded.png"/>
          <p:cNvPicPr/>
          <p:nvPr/>
        </p:nvPicPr>
        <p:blipFill>
          <a:blip r:embed="rId3"/>
          <a:stretch/>
        </p:blipFill>
        <p:spPr>
          <a:xfrm>
            <a:off x="640080" y="1783080"/>
            <a:ext cx="5577480" cy="3483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" name="Shape 6"/>
          <p:cNvSpPr/>
          <p:nvPr/>
        </p:nvSpPr>
        <p:spPr>
          <a:xfrm>
            <a:off x="640080" y="1783080"/>
            <a:ext cx="5577480" cy="3483360"/>
          </a:xfrm>
          <a:prstGeom prst="rect">
            <a:avLst/>
          </a:prstGeom>
          <a:noFill/>
          <a:ln w="12600">
            <a:solidFill>
              <a:srgbClr val="DDE5E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Text 7"/>
          <p:cNvSpPr/>
          <p:nvPr/>
        </p:nvSpPr>
        <p:spPr>
          <a:xfrm>
            <a:off x="6492240" y="1783080"/>
            <a:ext cx="5028840" cy="63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O operador cola o lote de chaves de 44 dígitos e escolhe o objetivo com um clique.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Shape 8"/>
          <p:cNvSpPr/>
          <p:nvPr/>
        </p:nvSpPr>
        <p:spPr>
          <a:xfrm>
            <a:off x="6492240" y="2606040"/>
            <a:ext cx="5028840" cy="840960"/>
          </a:xfrm>
          <a:prstGeom prst="rect">
            <a:avLst/>
          </a:prstGeom>
          <a:solidFill>
            <a:srgbClr val="FFFFFF"/>
          </a:solidFill>
          <a:ln w="12600">
            <a:solidFill>
              <a:srgbClr val="DDE5EE"/>
            </a:solidFill>
            <a:round/>
          </a:ln>
          <a:effectLst>
            <a:outerShdw blurRad="127080" dist="37674" dir="8100000" rotWithShape="0">
              <a:srgbClr val="0B1F3F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Shape 9"/>
          <p:cNvSpPr/>
          <p:nvPr/>
        </p:nvSpPr>
        <p:spPr>
          <a:xfrm>
            <a:off x="6492240" y="2606040"/>
            <a:ext cx="63720" cy="840960"/>
          </a:xfrm>
          <a:prstGeom prst="rect">
            <a:avLst/>
          </a:prstGeom>
          <a:solidFill>
            <a:srgbClr val="123A6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10"/>
          <p:cNvSpPr/>
          <p:nvPr/>
        </p:nvSpPr>
        <p:spPr>
          <a:xfrm>
            <a:off x="6784920" y="2679120"/>
            <a:ext cx="45716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Saldo Pré-ACD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11"/>
          <p:cNvSpPr/>
          <p:nvPr/>
        </p:nvSpPr>
        <p:spPr>
          <a:xfrm>
            <a:off x="6784920" y="3008520"/>
            <a:ext cx="4571640" cy="402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Peso aferido e saldo disponível no recinto alfandegado (CCT).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Shape 12"/>
          <p:cNvSpPr/>
          <p:nvPr/>
        </p:nvSpPr>
        <p:spPr>
          <a:xfrm>
            <a:off x="6492240" y="3566160"/>
            <a:ext cx="5028840" cy="840960"/>
          </a:xfrm>
          <a:prstGeom prst="rect">
            <a:avLst/>
          </a:prstGeom>
          <a:solidFill>
            <a:srgbClr val="FFFFFF"/>
          </a:solidFill>
          <a:ln w="12600">
            <a:solidFill>
              <a:srgbClr val="DDE5EE"/>
            </a:solidFill>
            <a:round/>
          </a:ln>
          <a:effectLst>
            <a:outerShdw blurRad="127080" dist="37674" dir="8100000" rotWithShape="0">
              <a:srgbClr val="0B1F3F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Shape 13"/>
          <p:cNvSpPr/>
          <p:nvPr/>
        </p:nvSpPr>
        <p:spPr>
          <a:xfrm>
            <a:off x="6492240" y="3566160"/>
            <a:ext cx="63720" cy="840960"/>
          </a:xfrm>
          <a:prstGeom prst="rect">
            <a:avLst/>
          </a:prstGeom>
          <a:solidFill>
            <a:srgbClr val="123A6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14"/>
          <p:cNvSpPr/>
          <p:nvPr/>
        </p:nvSpPr>
        <p:spPr>
          <a:xfrm>
            <a:off x="6784920" y="3639240"/>
            <a:ext cx="45716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Averbação DU-E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15"/>
          <p:cNvSpPr/>
          <p:nvPr/>
        </p:nvSpPr>
        <p:spPr>
          <a:xfrm>
            <a:off x="6784920" y="3968640"/>
            <a:ext cx="4571640" cy="402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Situação oficial, número da DU-E e data/hora da averbação.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Shape 16"/>
          <p:cNvSpPr/>
          <p:nvPr/>
        </p:nvSpPr>
        <p:spPr>
          <a:xfrm>
            <a:off x="6492240" y="4526280"/>
            <a:ext cx="5028840" cy="840960"/>
          </a:xfrm>
          <a:prstGeom prst="rect">
            <a:avLst/>
          </a:prstGeom>
          <a:solidFill>
            <a:srgbClr val="FFFFFF"/>
          </a:solidFill>
          <a:ln w="12600">
            <a:solidFill>
              <a:srgbClr val="DDE5EE"/>
            </a:solidFill>
            <a:round/>
          </a:ln>
          <a:effectLst>
            <a:outerShdw blurRad="127080" dist="37674" dir="8100000" rotWithShape="0">
              <a:srgbClr val="0B1F3F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Shape 17"/>
          <p:cNvSpPr/>
          <p:nvPr/>
        </p:nvSpPr>
        <p:spPr>
          <a:xfrm>
            <a:off x="6492240" y="4526280"/>
            <a:ext cx="63720" cy="840960"/>
          </a:xfrm>
          <a:prstGeom prst="rect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18"/>
          <p:cNvSpPr/>
          <p:nvPr/>
        </p:nvSpPr>
        <p:spPr>
          <a:xfrm>
            <a:off x="6784920" y="4599360"/>
            <a:ext cx="45716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Conferência completa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 19"/>
          <p:cNvSpPr/>
          <p:nvPr/>
        </p:nvSpPr>
        <p:spPr>
          <a:xfrm>
            <a:off x="6784920" y="4928760"/>
            <a:ext cx="4571640" cy="402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As duas análises cruzadas na mesma tabela e no mesmo Excel.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20"/>
          <p:cNvSpPr/>
          <p:nvPr/>
        </p:nvSpPr>
        <p:spPr>
          <a:xfrm>
            <a:off x="6492240" y="5532120"/>
            <a:ext cx="50288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i="1" u="none" strike="noStrike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Elimina dias de digitação manual na formação do lote de exportação.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4EF967A-35A7-5FE9-D692-DB35C7BBE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5450" y="256032"/>
            <a:ext cx="1280399" cy="391680"/>
          </a:xfrm>
          <a:prstGeom prst="rect">
            <a:avLst/>
          </a:prstGeom>
        </p:spPr>
      </p:pic>
      <p:sp>
        <p:nvSpPr>
          <p:cNvPr id="5" name="Text 5">
            <a:extLst>
              <a:ext uri="{FF2B5EF4-FFF2-40B4-BE49-F238E27FC236}">
                <a16:creationId xmlns:a16="http://schemas.microsoft.com/office/drawing/2014/main" id="{2494643E-868B-93EE-5C3D-4755162B3E4F}"/>
              </a:ext>
            </a:extLst>
          </p:cNvPr>
          <p:cNvSpPr/>
          <p:nvPr/>
        </p:nvSpPr>
        <p:spPr>
          <a:xfrm>
            <a:off x="640080" y="6492240"/>
            <a:ext cx="731484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 dirty="0" err="1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Duyx</a:t>
            </a:r>
            <a:r>
              <a:rPr lang="en-US" sz="1100" b="0" u="none" strike="noStrike" dirty="0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 - Sua </a:t>
            </a:r>
            <a:r>
              <a:rPr lang="en-US" sz="1100" b="0" u="none" strike="noStrike" dirty="0" err="1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exportação</a:t>
            </a:r>
            <a:r>
              <a:rPr lang="en-US" sz="1100" b="0" u="none" strike="noStrike" dirty="0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 sob </a:t>
            </a:r>
            <a:r>
              <a:rPr lang="en-US" sz="1100" b="0" u="none" strike="noStrike" dirty="0" err="1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controle</a:t>
            </a:r>
            <a:endParaRPr lang="en-US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0"/>
          <p:cNvSpPr/>
          <p:nvPr/>
        </p:nvSpPr>
        <p:spPr>
          <a:xfrm>
            <a:off x="0" y="0"/>
            <a:ext cx="12191400" cy="145800"/>
          </a:xfrm>
          <a:prstGeom prst="rect">
            <a:avLst/>
          </a:prstGeom>
          <a:solidFill>
            <a:srgbClr val="0B1F3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" name="Shape 1"/>
          <p:cNvSpPr/>
          <p:nvPr/>
        </p:nvSpPr>
        <p:spPr>
          <a:xfrm>
            <a:off x="0" y="0"/>
            <a:ext cx="2925720" cy="145800"/>
          </a:xfrm>
          <a:prstGeom prst="rect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2"/>
          <p:cNvSpPr/>
          <p:nvPr/>
        </p:nvSpPr>
        <p:spPr>
          <a:xfrm>
            <a:off x="640080" y="457200"/>
            <a:ext cx="108810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 spc="300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MÓDULO 2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3"/>
          <p:cNvSpPr/>
          <p:nvPr/>
        </p:nvSpPr>
        <p:spPr>
          <a:xfrm>
            <a:off x="640080" y="82296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8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Raio-X analítico da DU-E</a:t>
            </a:r>
            <a:endParaRPr lang="en-US" sz="3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Shape 4"/>
          <p:cNvSpPr/>
          <p:nvPr/>
        </p:nvSpPr>
        <p:spPr>
          <a:xfrm>
            <a:off x="0" y="6473880"/>
            <a:ext cx="12191400" cy="383760"/>
          </a:xfrm>
          <a:prstGeom prst="rect">
            <a:avLst/>
          </a:prstGeom>
          <a:solidFill>
            <a:srgbClr val="F1F5F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5"/>
          <p:cNvSpPr/>
          <p:nvPr/>
        </p:nvSpPr>
        <p:spPr>
          <a:xfrm>
            <a:off x="640080" y="6492240"/>
            <a:ext cx="731484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 dirty="0" err="1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Duyx</a:t>
            </a:r>
            <a:r>
              <a:rPr lang="en-US" sz="1100" b="0" u="none" strike="noStrike" dirty="0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 - Sua </a:t>
            </a:r>
            <a:r>
              <a:rPr lang="en-US" sz="1100" b="0" u="none" strike="noStrike" dirty="0" err="1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exportação</a:t>
            </a:r>
            <a:r>
              <a:rPr lang="en-US" sz="1100" b="0" u="none" strike="noStrike" dirty="0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 sob </a:t>
            </a:r>
            <a:r>
              <a:rPr lang="en-US" sz="1100" b="0" u="none" strike="noStrike" dirty="0" err="1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controle</a:t>
            </a:r>
            <a:endParaRPr lang="en-US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4" name="Image 0" descr="preencoded.png"/>
          <p:cNvPicPr/>
          <p:nvPr/>
        </p:nvPicPr>
        <p:blipFill>
          <a:blip r:embed="rId3"/>
          <a:stretch/>
        </p:blipFill>
        <p:spPr>
          <a:xfrm>
            <a:off x="5943600" y="1783080"/>
            <a:ext cx="5577480" cy="3483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5" name="Shape 6"/>
          <p:cNvSpPr/>
          <p:nvPr/>
        </p:nvSpPr>
        <p:spPr>
          <a:xfrm>
            <a:off x="5943600" y="1783080"/>
            <a:ext cx="5577480" cy="3483360"/>
          </a:xfrm>
          <a:prstGeom prst="rect">
            <a:avLst/>
          </a:prstGeom>
          <a:noFill/>
          <a:ln w="12600">
            <a:solidFill>
              <a:srgbClr val="DDE5E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Shape 7"/>
          <p:cNvSpPr/>
          <p:nvPr/>
        </p:nvSpPr>
        <p:spPr>
          <a:xfrm>
            <a:off x="640080" y="1783080"/>
            <a:ext cx="63720" cy="868320"/>
          </a:xfrm>
          <a:prstGeom prst="rect">
            <a:avLst/>
          </a:prstGeom>
          <a:solidFill>
            <a:srgbClr val="123A6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" name="Text 8"/>
          <p:cNvSpPr/>
          <p:nvPr/>
        </p:nvSpPr>
        <p:spPr>
          <a:xfrm>
            <a:off x="868680" y="1783080"/>
            <a:ext cx="475452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Painel aduaneiro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Text 9"/>
          <p:cNvSpPr/>
          <p:nvPr/>
        </p:nvSpPr>
        <p:spPr>
          <a:xfrm>
            <a:off x="868680" y="2094120"/>
            <a:ext cx="4754520" cy="56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Situação, RUC, chave de acesso e controles administrativo e de carga.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Shape 10"/>
          <p:cNvSpPr/>
          <p:nvPr/>
        </p:nvSpPr>
        <p:spPr>
          <a:xfrm>
            <a:off x="640080" y="2770560"/>
            <a:ext cx="63720" cy="868320"/>
          </a:xfrm>
          <a:prstGeom prst="rect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11"/>
          <p:cNvSpPr/>
          <p:nvPr/>
        </p:nvSpPr>
        <p:spPr>
          <a:xfrm>
            <a:off x="868680" y="2770560"/>
            <a:ext cx="475452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Detalhamento de itens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12"/>
          <p:cNvSpPr/>
          <p:nvPr/>
        </p:nvSpPr>
        <p:spPr>
          <a:xfrm>
            <a:off x="868680" y="3081600"/>
            <a:ext cx="4754520" cy="56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NCM com descrição oficial, condição de venda, moeda, VMCV e VMLE.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13"/>
          <p:cNvSpPr/>
          <p:nvPr/>
        </p:nvSpPr>
        <p:spPr>
          <a:xfrm>
            <a:off x="640080" y="3758040"/>
            <a:ext cx="63720" cy="868320"/>
          </a:xfrm>
          <a:prstGeom prst="rect">
            <a:avLst/>
          </a:prstGeom>
          <a:solidFill>
            <a:srgbClr val="123A6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14"/>
          <p:cNvSpPr/>
          <p:nvPr/>
        </p:nvSpPr>
        <p:spPr>
          <a:xfrm>
            <a:off x="868680" y="3758040"/>
            <a:ext cx="475452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Abertura das remessas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15"/>
          <p:cNvSpPr/>
          <p:nvPr/>
        </p:nvSpPr>
        <p:spPr>
          <a:xfrm>
            <a:off x="868680" y="4069080"/>
            <a:ext cx="4754520" cy="56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Todas as notas de fornecedores vinculadas ao item (ex.: 53 notas de soja), com quantidade associada.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Shape 16"/>
          <p:cNvSpPr/>
          <p:nvPr/>
        </p:nvSpPr>
        <p:spPr>
          <a:xfrm>
            <a:off x="640080" y="4745880"/>
            <a:ext cx="63720" cy="868320"/>
          </a:xfrm>
          <a:prstGeom prst="rect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17"/>
          <p:cNvSpPr/>
          <p:nvPr/>
        </p:nvSpPr>
        <p:spPr>
          <a:xfrm>
            <a:off x="868680" y="4745880"/>
            <a:ext cx="475452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Emitente identificado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18"/>
          <p:cNvSpPr/>
          <p:nvPr/>
        </p:nvSpPr>
        <p:spPr>
          <a:xfrm>
            <a:off x="868680" y="5056560"/>
            <a:ext cx="4754520" cy="56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CNPJ, razão social por consulta pública e UF lidos automaticamente.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19"/>
          <p:cNvSpPr/>
          <p:nvPr/>
        </p:nvSpPr>
        <p:spPr>
          <a:xfrm>
            <a:off x="640080" y="5806440"/>
            <a:ext cx="54860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i="1" u="none" strike="noStrike" dirty="0" err="1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Transparência</a:t>
            </a:r>
            <a:r>
              <a:rPr lang="en-US" sz="1500" b="1" i="1" u="none" strike="noStrike" dirty="0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 total para auditoria </a:t>
            </a:r>
            <a:r>
              <a:rPr lang="en-US" sz="1500" b="1" i="1" u="none" strike="noStrike" dirty="0" err="1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aduaneira</a:t>
            </a:r>
            <a:r>
              <a:rPr lang="en-US" sz="1500" b="1" i="1" u="none" strike="noStrike" dirty="0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 e </a:t>
            </a:r>
            <a:r>
              <a:rPr lang="en-US" sz="1500" b="1" i="1" u="none" strike="noStrike" dirty="0" err="1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fechamento</a:t>
            </a:r>
            <a:r>
              <a:rPr lang="en-US" sz="1500" b="1" i="1" u="none" strike="noStrike" dirty="0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 de </a:t>
            </a:r>
            <a:r>
              <a:rPr lang="en-US" sz="1500" b="1" i="1" u="none" strike="noStrike" dirty="0" err="1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câmbio</a:t>
            </a:r>
            <a:r>
              <a:rPr lang="en-US" sz="1500" b="1" i="1" u="none" strike="noStrike" dirty="0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.</a:t>
            </a:r>
            <a:endParaRPr lang="en-US" sz="15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404E650-60F2-228A-D8D5-20FD58E4C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5450" y="256032"/>
            <a:ext cx="1280399" cy="3916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0"/>
          <p:cNvSpPr/>
          <p:nvPr/>
        </p:nvSpPr>
        <p:spPr>
          <a:xfrm>
            <a:off x="0" y="0"/>
            <a:ext cx="12191400" cy="145800"/>
          </a:xfrm>
          <a:prstGeom prst="rect">
            <a:avLst/>
          </a:prstGeom>
          <a:solidFill>
            <a:srgbClr val="0B1F3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" name="Shape 1"/>
          <p:cNvSpPr/>
          <p:nvPr/>
        </p:nvSpPr>
        <p:spPr>
          <a:xfrm>
            <a:off x="0" y="0"/>
            <a:ext cx="2925720" cy="145800"/>
          </a:xfrm>
          <a:prstGeom prst="rect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2"/>
          <p:cNvSpPr/>
          <p:nvPr/>
        </p:nvSpPr>
        <p:spPr>
          <a:xfrm>
            <a:off x="640080" y="457200"/>
            <a:ext cx="108810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 spc="300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MÓDULO 3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3"/>
          <p:cNvSpPr/>
          <p:nvPr/>
        </p:nvSpPr>
        <p:spPr>
          <a:xfrm>
            <a:off x="640080" y="82296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8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Portal do fornecedor · “Minhas notas”</a:t>
            </a:r>
            <a:endParaRPr lang="en-US" sz="3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Shape 4"/>
          <p:cNvSpPr/>
          <p:nvPr/>
        </p:nvSpPr>
        <p:spPr>
          <a:xfrm>
            <a:off x="0" y="6473880"/>
            <a:ext cx="12191400" cy="383760"/>
          </a:xfrm>
          <a:prstGeom prst="rect">
            <a:avLst/>
          </a:prstGeom>
          <a:solidFill>
            <a:srgbClr val="F1F5F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5" name="Image 0" descr="preencoded.png"/>
          <p:cNvPicPr/>
          <p:nvPr/>
        </p:nvPicPr>
        <p:blipFill>
          <a:blip r:embed="rId3"/>
          <a:stretch/>
        </p:blipFill>
        <p:spPr>
          <a:xfrm>
            <a:off x="640080" y="1783080"/>
            <a:ext cx="5577480" cy="3483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6" name="Shape 6"/>
          <p:cNvSpPr/>
          <p:nvPr/>
        </p:nvSpPr>
        <p:spPr>
          <a:xfrm>
            <a:off x="640080" y="1783080"/>
            <a:ext cx="5577480" cy="3483360"/>
          </a:xfrm>
          <a:prstGeom prst="rect">
            <a:avLst/>
          </a:prstGeom>
          <a:noFill/>
          <a:ln w="12600">
            <a:solidFill>
              <a:srgbClr val="DDE5E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7"/>
          <p:cNvSpPr/>
          <p:nvPr/>
        </p:nvSpPr>
        <p:spPr>
          <a:xfrm>
            <a:off x="6492240" y="1783080"/>
            <a:ext cx="50288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Ambiente exclusivo para cerealistas, cooperativas e produtores.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Shape 8"/>
          <p:cNvSpPr/>
          <p:nvPr/>
        </p:nvSpPr>
        <p:spPr>
          <a:xfrm>
            <a:off x="6492240" y="2286000"/>
            <a:ext cx="5028840" cy="3017160"/>
          </a:xfrm>
          <a:prstGeom prst="rect">
            <a:avLst/>
          </a:prstGeom>
          <a:solidFill>
            <a:srgbClr val="FFFFFF"/>
          </a:solidFill>
          <a:ln w="12600">
            <a:solidFill>
              <a:srgbClr val="DDE5EE"/>
            </a:solidFill>
            <a:round/>
          </a:ln>
          <a:effectLst>
            <a:outerShdw blurRad="127080" dist="37674" dir="8100000" rotWithShape="0">
              <a:srgbClr val="0B1F3F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Shape 9"/>
          <p:cNvSpPr/>
          <p:nvPr/>
        </p:nvSpPr>
        <p:spPr>
          <a:xfrm>
            <a:off x="6492240" y="2286000"/>
            <a:ext cx="63720" cy="3017160"/>
          </a:xfrm>
          <a:prstGeom prst="rect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10"/>
          <p:cNvSpPr/>
          <p:nvPr/>
        </p:nvSpPr>
        <p:spPr>
          <a:xfrm>
            <a:off x="6812280" y="2514600"/>
            <a:ext cx="4525920" cy="265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2A3B4D"/>
              </a:buClr>
              <a:buFont typeface="OpenSymbol"/>
              <a:buChar char="▪"/>
            </a:pPr>
            <a:r>
              <a:rPr lang="en-US" sz="15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Conta independente: o fornecedor anexa o próprio certificado A1 e não depende de autorização de nenhuma trading.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2A3B4D"/>
              </a:buClr>
              <a:buFont typeface="OpenSymbol"/>
              <a:buChar char="▪"/>
            </a:pPr>
            <a:r>
              <a:rPr lang="en-US" sz="15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Retorno direto por nota: exportada (averbada) com número da DU-E, data oficial e volume já consumido.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2A3B4D"/>
              </a:buClr>
              <a:buFont typeface="OpenSymbol"/>
              <a:buChar char="▪"/>
            </a:pPr>
            <a:r>
              <a:rPr lang="en-US" sz="15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Alerta das notas ainda não vinculadas, com o prazo de 180 dias correndo.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2A3B4D"/>
              </a:buClr>
              <a:buFont typeface="OpenSymbol"/>
              <a:buChar char="▪"/>
            </a:pPr>
            <a:r>
              <a:rPr lang="en-US" sz="15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Relatório em Excel pronto para a contabilidade.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11"/>
          <p:cNvSpPr/>
          <p:nvPr/>
        </p:nvSpPr>
        <p:spPr>
          <a:xfrm>
            <a:off x="6492240" y="5440680"/>
            <a:ext cx="502884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i="1" u="none" strike="noStrike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Blindagem fiscal para o produtor, sem expor margens ou segredos comerciais da trading.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A8C2B8D-0289-1BAE-F6B8-881BA6C9B5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5450" y="256032"/>
            <a:ext cx="1280399" cy="391680"/>
          </a:xfrm>
          <a:prstGeom prst="rect">
            <a:avLst/>
          </a:prstGeom>
        </p:spPr>
      </p:pic>
      <p:sp>
        <p:nvSpPr>
          <p:cNvPr id="5" name="Text 5">
            <a:extLst>
              <a:ext uri="{FF2B5EF4-FFF2-40B4-BE49-F238E27FC236}">
                <a16:creationId xmlns:a16="http://schemas.microsoft.com/office/drawing/2014/main" id="{5C513AC4-D247-793E-2264-0CC155002C6E}"/>
              </a:ext>
            </a:extLst>
          </p:cNvPr>
          <p:cNvSpPr/>
          <p:nvPr/>
        </p:nvSpPr>
        <p:spPr>
          <a:xfrm>
            <a:off x="640080" y="6492240"/>
            <a:ext cx="731484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 dirty="0" err="1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Duyx</a:t>
            </a:r>
            <a:r>
              <a:rPr lang="en-US" sz="1100" b="0" u="none" strike="noStrike" dirty="0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 - Sua </a:t>
            </a:r>
            <a:r>
              <a:rPr lang="en-US" sz="1100" b="0" u="none" strike="noStrike" dirty="0" err="1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exportação</a:t>
            </a:r>
            <a:r>
              <a:rPr lang="en-US" sz="1100" b="0" u="none" strike="noStrike" dirty="0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 sob </a:t>
            </a:r>
            <a:r>
              <a:rPr lang="en-US" sz="1100" b="0" u="none" strike="noStrike" dirty="0" err="1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controle</a:t>
            </a:r>
            <a:endParaRPr lang="en-US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0"/>
          <p:cNvSpPr/>
          <p:nvPr/>
        </p:nvSpPr>
        <p:spPr>
          <a:xfrm>
            <a:off x="0" y="0"/>
            <a:ext cx="12191400" cy="145800"/>
          </a:xfrm>
          <a:prstGeom prst="rect">
            <a:avLst/>
          </a:prstGeom>
          <a:solidFill>
            <a:srgbClr val="0B1F3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" name="Shape 1"/>
          <p:cNvSpPr/>
          <p:nvPr/>
        </p:nvSpPr>
        <p:spPr>
          <a:xfrm>
            <a:off x="0" y="0"/>
            <a:ext cx="2925720" cy="145800"/>
          </a:xfrm>
          <a:prstGeom prst="rect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2"/>
          <p:cNvSpPr/>
          <p:nvPr/>
        </p:nvSpPr>
        <p:spPr>
          <a:xfrm>
            <a:off x="640080" y="457200"/>
            <a:ext cx="108810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 spc="300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GOVERNANÇA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3"/>
          <p:cNvSpPr/>
          <p:nvPr/>
        </p:nvSpPr>
        <p:spPr>
          <a:xfrm>
            <a:off x="640080" y="82296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8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Relatórios contábeis, segurança e LGPD</a:t>
            </a:r>
            <a:endParaRPr lang="en-US" sz="3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Shape 4"/>
          <p:cNvSpPr/>
          <p:nvPr/>
        </p:nvSpPr>
        <p:spPr>
          <a:xfrm>
            <a:off x="0" y="6473880"/>
            <a:ext cx="12191400" cy="383760"/>
          </a:xfrm>
          <a:prstGeom prst="rect">
            <a:avLst/>
          </a:prstGeom>
          <a:solidFill>
            <a:srgbClr val="F1F5F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Shape 6"/>
          <p:cNvSpPr/>
          <p:nvPr/>
        </p:nvSpPr>
        <p:spPr>
          <a:xfrm>
            <a:off x="640080" y="1828800"/>
            <a:ext cx="5394600" cy="1691280"/>
          </a:xfrm>
          <a:prstGeom prst="rect">
            <a:avLst/>
          </a:prstGeom>
          <a:solidFill>
            <a:srgbClr val="FFFFFF"/>
          </a:solidFill>
          <a:ln w="12600">
            <a:solidFill>
              <a:srgbClr val="DDE5EE"/>
            </a:solidFill>
            <a:round/>
          </a:ln>
          <a:effectLst>
            <a:outerShdw blurRad="127080" dist="37674" dir="8100000" rotWithShape="0">
              <a:srgbClr val="0B1F3F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7"/>
          <p:cNvSpPr/>
          <p:nvPr/>
        </p:nvSpPr>
        <p:spPr>
          <a:xfrm>
            <a:off x="640080" y="1828800"/>
            <a:ext cx="63720" cy="1691280"/>
          </a:xfrm>
          <a:prstGeom prst="rect">
            <a:avLst/>
          </a:prstGeom>
          <a:solidFill>
            <a:srgbClr val="123A6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8"/>
          <p:cNvSpPr/>
          <p:nvPr/>
        </p:nvSpPr>
        <p:spPr>
          <a:xfrm>
            <a:off x="1005840" y="2057400"/>
            <a:ext cx="47545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Padronização numérica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 9"/>
          <p:cNvSpPr/>
          <p:nvPr/>
        </p:nvSpPr>
        <p:spPr>
          <a:xfrm>
            <a:off x="1005840" y="2487240"/>
            <a:ext cx="475452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3 casas decimais para pesos e volumes, 2 casas para valores. Excel pronto para o ERP.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Shape 10"/>
          <p:cNvSpPr/>
          <p:nvPr/>
        </p:nvSpPr>
        <p:spPr>
          <a:xfrm>
            <a:off x="6309360" y="1828800"/>
            <a:ext cx="5394600" cy="1691280"/>
          </a:xfrm>
          <a:prstGeom prst="rect">
            <a:avLst/>
          </a:prstGeom>
          <a:solidFill>
            <a:srgbClr val="FFFFFF"/>
          </a:solidFill>
          <a:ln w="12600">
            <a:solidFill>
              <a:srgbClr val="DDE5EE"/>
            </a:solidFill>
            <a:round/>
          </a:ln>
          <a:effectLst>
            <a:outerShdw blurRad="127080" dist="37674" dir="8100000" rotWithShape="0">
              <a:srgbClr val="0B1F3F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Shape 11"/>
          <p:cNvSpPr/>
          <p:nvPr/>
        </p:nvSpPr>
        <p:spPr>
          <a:xfrm>
            <a:off x="6309360" y="1828800"/>
            <a:ext cx="63720" cy="1691280"/>
          </a:xfrm>
          <a:prstGeom prst="rect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12"/>
          <p:cNvSpPr/>
          <p:nvPr/>
        </p:nvSpPr>
        <p:spPr>
          <a:xfrm>
            <a:off x="6675120" y="2057400"/>
            <a:ext cx="47545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Planilhas em várias abas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13"/>
          <p:cNvSpPr/>
          <p:nvPr/>
        </p:nvSpPr>
        <p:spPr>
          <a:xfrm>
            <a:off x="6675120" y="2487240"/>
            <a:ext cx="475452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Aba consolidada de itens da DU-E e aba detalhada das notas referenciadas.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Shape 14"/>
          <p:cNvSpPr/>
          <p:nvPr/>
        </p:nvSpPr>
        <p:spPr>
          <a:xfrm>
            <a:off x="640080" y="3794760"/>
            <a:ext cx="5394600" cy="1691280"/>
          </a:xfrm>
          <a:prstGeom prst="rect">
            <a:avLst/>
          </a:prstGeom>
          <a:solidFill>
            <a:srgbClr val="FFFFFF"/>
          </a:solidFill>
          <a:ln w="12600">
            <a:solidFill>
              <a:srgbClr val="DDE5EE"/>
            </a:solidFill>
            <a:round/>
          </a:ln>
          <a:effectLst>
            <a:outerShdw blurRad="127080" dist="37674" dir="8100000" rotWithShape="0">
              <a:srgbClr val="0B1F3F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Shape 15"/>
          <p:cNvSpPr/>
          <p:nvPr/>
        </p:nvSpPr>
        <p:spPr>
          <a:xfrm>
            <a:off x="640080" y="3794760"/>
            <a:ext cx="63720" cy="1691280"/>
          </a:xfrm>
          <a:prstGeom prst="rect">
            <a:avLst/>
          </a:prstGeom>
          <a:solidFill>
            <a:srgbClr val="123A6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16"/>
          <p:cNvSpPr/>
          <p:nvPr/>
        </p:nvSpPr>
        <p:spPr>
          <a:xfrm>
            <a:off x="1005840" y="4023360"/>
            <a:ext cx="47545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Retenção de 30 dias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 17"/>
          <p:cNvSpPr/>
          <p:nvPr/>
        </p:nvSpPr>
        <p:spPr>
          <a:xfrm>
            <a:off x="1005840" y="4453200"/>
            <a:ext cx="475452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Histórico disponível para conferência e autolimpeza automática diária.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Shape 18"/>
          <p:cNvSpPr/>
          <p:nvPr/>
        </p:nvSpPr>
        <p:spPr>
          <a:xfrm>
            <a:off x="6309360" y="3794760"/>
            <a:ext cx="5394600" cy="1691280"/>
          </a:xfrm>
          <a:prstGeom prst="rect">
            <a:avLst/>
          </a:prstGeom>
          <a:solidFill>
            <a:srgbClr val="FFFFFF"/>
          </a:solidFill>
          <a:ln w="12600">
            <a:solidFill>
              <a:srgbClr val="DDE5EE"/>
            </a:solidFill>
            <a:round/>
          </a:ln>
          <a:effectLst>
            <a:outerShdw blurRad="127080" dist="37674" dir="8100000" rotWithShape="0">
              <a:srgbClr val="0B1F3F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Shape 19"/>
          <p:cNvSpPr/>
          <p:nvPr/>
        </p:nvSpPr>
        <p:spPr>
          <a:xfrm>
            <a:off x="6309360" y="3794760"/>
            <a:ext cx="63720" cy="1691280"/>
          </a:xfrm>
          <a:prstGeom prst="rect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 20"/>
          <p:cNvSpPr/>
          <p:nvPr/>
        </p:nvSpPr>
        <p:spPr>
          <a:xfrm>
            <a:off x="6675120" y="4023360"/>
            <a:ext cx="47545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Certificado protegido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21"/>
          <p:cNvSpPr/>
          <p:nvPr/>
        </p:nvSpPr>
        <p:spPr>
          <a:xfrm>
            <a:off x="6675120" y="4453200"/>
            <a:ext cx="475452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Senha cifrada, credenciais em cofre privado e conexão direta com o Portal Único.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9CC8382-4A04-5CDB-7CE7-FA01CBCFC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450" y="256032"/>
            <a:ext cx="1280399" cy="391680"/>
          </a:xfrm>
          <a:prstGeom prst="rect">
            <a:avLst/>
          </a:prstGeom>
        </p:spPr>
      </p:pic>
      <p:sp>
        <p:nvSpPr>
          <p:cNvPr id="5" name="Text 5">
            <a:extLst>
              <a:ext uri="{FF2B5EF4-FFF2-40B4-BE49-F238E27FC236}">
                <a16:creationId xmlns:a16="http://schemas.microsoft.com/office/drawing/2014/main" id="{C43D6D53-6765-22F8-D118-0E97EC3233CE}"/>
              </a:ext>
            </a:extLst>
          </p:cNvPr>
          <p:cNvSpPr/>
          <p:nvPr/>
        </p:nvSpPr>
        <p:spPr>
          <a:xfrm>
            <a:off x="640080" y="6492240"/>
            <a:ext cx="731484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 dirty="0" err="1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Duyx</a:t>
            </a:r>
            <a:r>
              <a:rPr lang="en-US" sz="1100" b="0" u="none" strike="noStrike" dirty="0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 - Sua </a:t>
            </a:r>
            <a:r>
              <a:rPr lang="en-US" sz="1100" b="0" u="none" strike="noStrike" dirty="0" err="1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exportação</a:t>
            </a:r>
            <a:r>
              <a:rPr lang="en-US" sz="1100" b="0" u="none" strike="noStrike" dirty="0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 sob </a:t>
            </a:r>
            <a:r>
              <a:rPr lang="en-US" sz="1100" b="0" u="none" strike="noStrike" dirty="0" err="1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controle</a:t>
            </a:r>
            <a:endParaRPr lang="en-US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0"/>
          <p:cNvSpPr/>
          <p:nvPr/>
        </p:nvSpPr>
        <p:spPr>
          <a:xfrm>
            <a:off x="0" y="0"/>
            <a:ext cx="200880" cy="6857640"/>
          </a:xfrm>
          <a:prstGeom prst="rect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 1"/>
          <p:cNvSpPr/>
          <p:nvPr/>
        </p:nvSpPr>
        <p:spPr>
          <a:xfrm>
            <a:off x="822960" y="548640"/>
            <a:ext cx="105152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 spc="300">
                <a:solidFill>
                  <a:srgbClr val="12C7C0"/>
                </a:solidFill>
                <a:effectLst/>
                <a:uFillTx/>
                <a:latin typeface="Calibri"/>
                <a:ea typeface="Calibri"/>
              </a:rPr>
              <a:t>DOIS MERCADOS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2"/>
          <p:cNvSpPr/>
          <p:nvPr/>
        </p:nvSpPr>
        <p:spPr>
          <a:xfrm>
            <a:off x="822960" y="868680"/>
            <a:ext cx="10515240" cy="63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1" u="none" strike="noStrike" dirty="0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Uma </a:t>
            </a:r>
            <a:r>
              <a:rPr lang="en-US" sz="4000" b="1" u="none" strike="noStrike" dirty="0" err="1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plataforma</a:t>
            </a:r>
            <a:r>
              <a:rPr lang="en-US" sz="4000" b="1" u="none" strike="noStrike" dirty="0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, </a:t>
            </a:r>
            <a:r>
              <a:rPr lang="en-US" sz="4000" b="1" u="none" strike="noStrike" dirty="0" err="1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dois</a:t>
            </a:r>
            <a:r>
              <a:rPr lang="en-US" sz="4000" b="1" u="none" strike="noStrike" dirty="0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 </a:t>
            </a:r>
            <a:r>
              <a:rPr lang="en-US" sz="4000" b="1" u="none" strike="noStrike" dirty="0" err="1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públicos</a:t>
            </a:r>
            <a:endParaRPr lang="en-US" sz="4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Shape 3"/>
          <p:cNvSpPr/>
          <p:nvPr/>
        </p:nvSpPr>
        <p:spPr>
          <a:xfrm>
            <a:off x="822960" y="1828800"/>
            <a:ext cx="4983120" cy="4068720"/>
          </a:xfrm>
          <a:prstGeom prst="rect">
            <a:avLst/>
          </a:prstGeom>
          <a:solidFill>
            <a:srgbClr val="123A6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Shape 4"/>
          <p:cNvSpPr/>
          <p:nvPr/>
        </p:nvSpPr>
        <p:spPr>
          <a:xfrm>
            <a:off x="822960" y="1828800"/>
            <a:ext cx="4983120" cy="63720"/>
          </a:xfrm>
          <a:prstGeom prst="rect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5"/>
          <p:cNvSpPr/>
          <p:nvPr/>
        </p:nvSpPr>
        <p:spPr>
          <a:xfrm>
            <a:off x="1188720" y="2103120"/>
            <a:ext cx="42058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 spc="201">
                <a:solidFill>
                  <a:srgbClr val="12C7C0"/>
                </a:solidFill>
                <a:effectLst/>
                <a:uFillTx/>
                <a:latin typeface="Calibri"/>
                <a:ea typeface="Calibri"/>
              </a:rPr>
              <a:t>PÚBLICO A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6"/>
          <p:cNvSpPr/>
          <p:nvPr/>
        </p:nvSpPr>
        <p:spPr>
          <a:xfrm>
            <a:off x="1188720" y="2395800"/>
            <a:ext cx="4297320" cy="73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Tradings, exportadores e despachantes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7"/>
          <p:cNvSpPr/>
          <p:nvPr/>
        </p:nvSpPr>
        <p:spPr>
          <a:xfrm>
            <a:off x="1188720" y="3291840"/>
            <a:ext cx="4297320" cy="23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D3E0EC"/>
              </a:buClr>
              <a:buFont typeface="OpenSymbol"/>
              <a:buChar char="▪"/>
            </a:pPr>
            <a:r>
              <a:rPr lang="en-US" sz="1500" b="0" u="none" strike="noStrike">
                <a:solidFill>
                  <a:srgbClr val="D3E0EC"/>
                </a:solidFill>
                <a:effectLst/>
                <a:uFillTx/>
                <a:latin typeface="Calibri"/>
                <a:ea typeface="Calibri"/>
              </a:rPr>
              <a:t>Redução de custo operacional na conferência de lotes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D3E0EC"/>
              </a:buClr>
              <a:buFont typeface="OpenSymbol"/>
              <a:buChar char="▪"/>
            </a:pPr>
            <a:r>
              <a:rPr lang="en-US" sz="1500" b="0" u="none" strike="noStrike">
                <a:solidFill>
                  <a:srgbClr val="D3E0EC"/>
                </a:solidFill>
                <a:effectLst/>
                <a:uFillTx/>
                <a:latin typeface="Calibri"/>
                <a:ea typeface="Calibri"/>
              </a:rPr>
              <a:t>Menos sobre-estadia e atraso no porto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D3E0EC"/>
              </a:buClr>
              <a:buFont typeface="OpenSymbol"/>
              <a:buChar char="▪"/>
            </a:pPr>
            <a:r>
              <a:rPr lang="en-US" sz="1500" b="0" u="none" strike="noStrike">
                <a:solidFill>
                  <a:srgbClr val="D3E0EC"/>
                </a:solidFill>
                <a:effectLst/>
                <a:uFillTx/>
                <a:latin typeface="Calibri"/>
                <a:ea typeface="Calibri"/>
              </a:rPr>
              <a:t>Liberação de carga e desembaraço mais rápidos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D3E0EC"/>
              </a:buClr>
              <a:buFont typeface="OpenSymbol"/>
              <a:buChar char="▪"/>
            </a:pPr>
            <a:r>
              <a:rPr lang="en-US" sz="1500" b="0" u="none" strike="noStrike">
                <a:solidFill>
                  <a:srgbClr val="D3E0EC"/>
                </a:solidFill>
                <a:effectLst/>
                <a:uFillTx/>
                <a:latin typeface="Calibri"/>
                <a:ea typeface="Calibri"/>
              </a:rPr>
              <a:t>Auditoria completa da composição de cada DU-E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" name="Shape 8"/>
          <p:cNvSpPr/>
          <p:nvPr/>
        </p:nvSpPr>
        <p:spPr>
          <a:xfrm>
            <a:off x="6400800" y="1828800"/>
            <a:ext cx="4983120" cy="4068720"/>
          </a:xfrm>
          <a:prstGeom prst="rect">
            <a:avLst/>
          </a:prstGeom>
          <a:solidFill>
            <a:srgbClr val="123A6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" name="Shape 9"/>
          <p:cNvSpPr/>
          <p:nvPr/>
        </p:nvSpPr>
        <p:spPr>
          <a:xfrm>
            <a:off x="6400800" y="1828800"/>
            <a:ext cx="4983120" cy="63720"/>
          </a:xfrm>
          <a:prstGeom prst="rect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080" rIns="90000" bIns="1908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Text 10"/>
          <p:cNvSpPr/>
          <p:nvPr/>
        </p:nvSpPr>
        <p:spPr>
          <a:xfrm>
            <a:off x="6766560" y="2103120"/>
            <a:ext cx="42058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 spc="201">
                <a:solidFill>
                  <a:srgbClr val="12C7C0"/>
                </a:solidFill>
                <a:effectLst/>
                <a:uFillTx/>
                <a:latin typeface="Calibri"/>
                <a:ea typeface="Calibri"/>
              </a:rPr>
              <a:t>PÚBLICO B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 11"/>
          <p:cNvSpPr/>
          <p:nvPr/>
        </p:nvSpPr>
        <p:spPr>
          <a:xfrm>
            <a:off x="6766560" y="2395800"/>
            <a:ext cx="4297320" cy="73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Produtores, cooperativas e cerealistas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 12"/>
          <p:cNvSpPr/>
          <p:nvPr/>
        </p:nvSpPr>
        <p:spPr>
          <a:xfrm>
            <a:off x="6766560" y="3291840"/>
            <a:ext cx="4297320" cy="23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D3E0EC"/>
              </a:buClr>
              <a:buFont typeface="OpenSymbol"/>
              <a:buChar char="▪"/>
            </a:pPr>
            <a:r>
              <a:rPr lang="en-US" sz="1500" b="0" u="none" strike="noStrike">
                <a:solidFill>
                  <a:srgbClr val="D3E0EC"/>
                </a:solidFill>
                <a:effectLst/>
                <a:uFillTx/>
                <a:latin typeface="Calibri"/>
                <a:ea typeface="Calibri"/>
              </a:rPr>
              <a:t>Conformidade tributária dentro dos 180 dias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D3E0EC"/>
              </a:buClr>
              <a:buFont typeface="OpenSymbol"/>
              <a:buChar char="▪"/>
            </a:pPr>
            <a:r>
              <a:rPr lang="en-US" sz="1500" b="0" u="none" strike="noStrike">
                <a:solidFill>
                  <a:srgbClr val="D3E0EC"/>
                </a:solidFill>
                <a:effectLst/>
                <a:uFillTx/>
                <a:latin typeface="Calibri"/>
                <a:ea typeface="Calibri"/>
              </a:rPr>
              <a:t>Comprovação de exportação perante a SEFAZ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D3E0EC"/>
              </a:buClr>
              <a:buFont typeface="OpenSymbol"/>
              <a:buChar char="▪"/>
            </a:pPr>
            <a:r>
              <a:rPr lang="en-US" sz="1500" b="0" u="none" strike="noStrike">
                <a:solidFill>
                  <a:srgbClr val="D3E0EC"/>
                </a:solidFill>
                <a:effectLst/>
                <a:uFillTx/>
                <a:latin typeface="Calibri"/>
                <a:ea typeface="Calibri"/>
              </a:rPr>
              <a:t>Baixa de estoque com o volume averbado exato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D3E0EC"/>
              </a:buClr>
              <a:buFont typeface="OpenSymbol"/>
              <a:buChar char="▪"/>
            </a:pPr>
            <a:r>
              <a:rPr lang="en-US" sz="1500" b="0" u="none" strike="noStrike">
                <a:solidFill>
                  <a:srgbClr val="D3E0EC"/>
                </a:solidFill>
                <a:effectLst/>
                <a:uFillTx/>
                <a:latin typeface="Calibri"/>
                <a:ea typeface="Calibri"/>
              </a:rPr>
              <a:t>Autonomia total, sem depender da trading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ABFCAE8-7B78-00B6-86E0-4FB035FFB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0200" y="103391"/>
            <a:ext cx="1688050" cy="60040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0"/>
          <p:cNvSpPr/>
          <p:nvPr/>
        </p:nvSpPr>
        <p:spPr>
          <a:xfrm>
            <a:off x="0" y="0"/>
            <a:ext cx="12191400" cy="145800"/>
          </a:xfrm>
          <a:prstGeom prst="rect">
            <a:avLst/>
          </a:prstGeom>
          <a:solidFill>
            <a:srgbClr val="0B1F3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Shape 1"/>
          <p:cNvSpPr/>
          <p:nvPr/>
        </p:nvSpPr>
        <p:spPr>
          <a:xfrm>
            <a:off x="0" y="0"/>
            <a:ext cx="2925720" cy="145800"/>
          </a:xfrm>
          <a:prstGeom prst="rect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2"/>
          <p:cNvSpPr/>
          <p:nvPr/>
        </p:nvSpPr>
        <p:spPr>
          <a:xfrm>
            <a:off x="640080" y="457200"/>
            <a:ext cx="108810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 spc="300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PROPOSTA COMERCIAL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 3"/>
          <p:cNvSpPr/>
          <p:nvPr/>
        </p:nvSpPr>
        <p:spPr>
          <a:xfrm>
            <a:off x="640080" y="82296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8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Estrutura de planos</a:t>
            </a:r>
            <a:endParaRPr lang="en-US" sz="3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Shape 4"/>
          <p:cNvSpPr/>
          <p:nvPr/>
        </p:nvSpPr>
        <p:spPr>
          <a:xfrm>
            <a:off x="0" y="6473880"/>
            <a:ext cx="12191400" cy="383760"/>
          </a:xfrm>
          <a:prstGeom prst="rect">
            <a:avLst/>
          </a:prstGeom>
          <a:solidFill>
            <a:srgbClr val="F1F5F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Shape 6"/>
          <p:cNvSpPr/>
          <p:nvPr/>
        </p:nvSpPr>
        <p:spPr>
          <a:xfrm>
            <a:off x="640080" y="1783080"/>
            <a:ext cx="5193360" cy="3245760"/>
          </a:xfrm>
          <a:prstGeom prst="rect">
            <a:avLst/>
          </a:prstGeom>
          <a:solidFill>
            <a:srgbClr val="FFFFFF"/>
          </a:solidFill>
          <a:ln w="12600">
            <a:solidFill>
              <a:srgbClr val="DDE5EE"/>
            </a:solidFill>
            <a:round/>
          </a:ln>
          <a:effectLst>
            <a:outerShdw blurRad="127080" dist="37674" dir="8100000" rotWithShape="0">
              <a:srgbClr val="0B1F3F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Shape 7"/>
          <p:cNvSpPr/>
          <p:nvPr/>
        </p:nvSpPr>
        <p:spPr>
          <a:xfrm>
            <a:off x="640080" y="1783080"/>
            <a:ext cx="63720" cy="3245760"/>
          </a:xfrm>
          <a:prstGeom prst="rect">
            <a:avLst/>
          </a:prstGeom>
          <a:solidFill>
            <a:srgbClr val="123A6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8"/>
          <p:cNvSpPr/>
          <p:nvPr/>
        </p:nvSpPr>
        <p:spPr>
          <a:xfrm>
            <a:off x="1005840" y="2011680"/>
            <a:ext cx="457164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Plano Trading / Exportador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9"/>
          <p:cNvSpPr/>
          <p:nvPr/>
        </p:nvSpPr>
        <p:spPr>
          <a:xfrm>
            <a:off x="1005840" y="2560320"/>
            <a:ext cx="27428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Implantação e parametrização de filiais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10"/>
          <p:cNvSpPr/>
          <p:nvPr/>
        </p:nvSpPr>
        <p:spPr>
          <a:xfrm>
            <a:off x="3794760" y="2560320"/>
            <a:ext cx="18284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[R$ — preencher]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11"/>
          <p:cNvSpPr/>
          <p:nvPr/>
        </p:nvSpPr>
        <p:spPr>
          <a:xfrm>
            <a:off x="1005840" y="3127320"/>
            <a:ext cx="27428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Mensalidade da plataforma completa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 12"/>
          <p:cNvSpPr/>
          <p:nvPr/>
        </p:nvSpPr>
        <p:spPr>
          <a:xfrm>
            <a:off x="3794760" y="3127320"/>
            <a:ext cx="18284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[R$/mês — preencher]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 13"/>
          <p:cNvSpPr/>
          <p:nvPr/>
        </p:nvSpPr>
        <p:spPr>
          <a:xfrm>
            <a:off x="1005840" y="3694320"/>
            <a:ext cx="27428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Franquia de consultas em lote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 14"/>
          <p:cNvSpPr/>
          <p:nvPr/>
        </p:nvSpPr>
        <p:spPr>
          <a:xfrm>
            <a:off x="3794760" y="3694320"/>
            <a:ext cx="18284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[X mil/mês — preencher]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15"/>
          <p:cNvSpPr/>
          <p:nvPr/>
        </p:nvSpPr>
        <p:spPr>
          <a:xfrm>
            <a:off x="1005840" y="4260960"/>
            <a:ext cx="27428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Chave excedente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16"/>
          <p:cNvSpPr/>
          <p:nvPr/>
        </p:nvSpPr>
        <p:spPr>
          <a:xfrm>
            <a:off x="3794760" y="4260960"/>
            <a:ext cx="18284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[R$ por chave]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Shape 17"/>
          <p:cNvSpPr/>
          <p:nvPr/>
        </p:nvSpPr>
        <p:spPr>
          <a:xfrm>
            <a:off x="6355080" y="1783080"/>
            <a:ext cx="5193360" cy="3245760"/>
          </a:xfrm>
          <a:prstGeom prst="rect">
            <a:avLst/>
          </a:prstGeom>
          <a:solidFill>
            <a:srgbClr val="FFFFFF"/>
          </a:solidFill>
          <a:ln w="12600">
            <a:solidFill>
              <a:srgbClr val="DDE5EE"/>
            </a:solidFill>
            <a:round/>
          </a:ln>
          <a:effectLst>
            <a:outerShdw blurRad="127080" dist="37674" dir="8100000" rotWithShape="0">
              <a:srgbClr val="0B1F3F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Shape 18"/>
          <p:cNvSpPr/>
          <p:nvPr/>
        </p:nvSpPr>
        <p:spPr>
          <a:xfrm>
            <a:off x="6355080" y="1783080"/>
            <a:ext cx="63720" cy="3245760"/>
          </a:xfrm>
          <a:prstGeom prst="rect">
            <a:avLst/>
          </a:prstGeom>
          <a:solidFill>
            <a:srgbClr val="0E8F9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19"/>
          <p:cNvSpPr/>
          <p:nvPr/>
        </p:nvSpPr>
        <p:spPr>
          <a:xfrm>
            <a:off x="6720840" y="2011680"/>
            <a:ext cx="457164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B1F3F"/>
                </a:solidFill>
                <a:effectLst/>
                <a:uFillTx/>
                <a:latin typeface="Georgia"/>
                <a:ea typeface="Georgia"/>
              </a:rPr>
              <a:t>Plano Produtor / Fornecedor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20"/>
          <p:cNvSpPr/>
          <p:nvPr/>
        </p:nvSpPr>
        <p:spPr>
          <a:xfrm>
            <a:off x="6720840" y="2560320"/>
            <a:ext cx="27428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Implantação e cadastro do certificado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 21"/>
          <p:cNvSpPr/>
          <p:nvPr/>
        </p:nvSpPr>
        <p:spPr>
          <a:xfrm>
            <a:off x="9509760" y="2560320"/>
            <a:ext cx="18284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[R$ — preencher]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22"/>
          <p:cNvSpPr/>
          <p:nvPr/>
        </p:nvSpPr>
        <p:spPr>
          <a:xfrm>
            <a:off x="6720840" y="3127320"/>
            <a:ext cx="27428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Mensalidade do portal de comprovação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23"/>
          <p:cNvSpPr/>
          <p:nvPr/>
        </p:nvSpPr>
        <p:spPr>
          <a:xfrm>
            <a:off x="9509760" y="3127320"/>
            <a:ext cx="18284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[R$/mês — preencher]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24"/>
          <p:cNvSpPr/>
          <p:nvPr/>
        </p:nvSpPr>
        <p:spPr>
          <a:xfrm>
            <a:off x="6720840" y="3694320"/>
            <a:ext cx="27428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Franquia de notas de remessa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25"/>
          <p:cNvSpPr/>
          <p:nvPr/>
        </p:nvSpPr>
        <p:spPr>
          <a:xfrm>
            <a:off x="9509760" y="3694320"/>
            <a:ext cx="18284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[X notas/mês]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 26"/>
          <p:cNvSpPr/>
          <p:nvPr/>
        </p:nvSpPr>
        <p:spPr>
          <a:xfrm>
            <a:off x="6720840" y="4260960"/>
            <a:ext cx="27428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2A3B4D"/>
                </a:solidFill>
                <a:effectLst/>
                <a:uFillTx/>
                <a:latin typeface="Calibri"/>
                <a:ea typeface="Calibri"/>
              </a:rPr>
              <a:t>Nota excedente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27"/>
          <p:cNvSpPr/>
          <p:nvPr/>
        </p:nvSpPr>
        <p:spPr>
          <a:xfrm>
            <a:off x="9509760" y="4260960"/>
            <a:ext cx="18284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0E8F90"/>
                </a:solidFill>
                <a:effectLst/>
                <a:uFillTx/>
                <a:latin typeface="Calibri"/>
                <a:ea typeface="Calibri"/>
              </a:rPr>
              <a:t>[R$ por nota]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Shape 28"/>
          <p:cNvSpPr/>
          <p:nvPr/>
        </p:nvSpPr>
        <p:spPr>
          <a:xfrm>
            <a:off x="640080" y="5257800"/>
            <a:ext cx="10908360" cy="685440"/>
          </a:xfrm>
          <a:prstGeom prst="rect">
            <a:avLst/>
          </a:prstGeom>
          <a:solidFill>
            <a:srgbClr val="F1F5F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29"/>
          <p:cNvSpPr/>
          <p:nvPr/>
        </p:nvSpPr>
        <p:spPr>
          <a:xfrm>
            <a:off x="914400" y="5257800"/>
            <a:ext cx="10332360" cy="68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0B1F3F"/>
                </a:solidFill>
                <a:effectLst/>
                <a:uFillTx/>
                <a:latin typeface="Calibri"/>
                <a:ea typeface="Calibri"/>
              </a:rPr>
              <a:t>Incluído em todos os planos: suporte dedicado, atualizações automáticas e compatibilidade contínua com as APIs do Siscomex.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85F57A4-B85A-2FF7-0D3D-349A35377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450" y="256032"/>
            <a:ext cx="1280399" cy="391680"/>
          </a:xfrm>
          <a:prstGeom prst="rect">
            <a:avLst/>
          </a:prstGeom>
        </p:spPr>
      </p:pic>
      <p:sp>
        <p:nvSpPr>
          <p:cNvPr id="5" name="Text 5">
            <a:extLst>
              <a:ext uri="{FF2B5EF4-FFF2-40B4-BE49-F238E27FC236}">
                <a16:creationId xmlns:a16="http://schemas.microsoft.com/office/drawing/2014/main" id="{93704F03-CD9C-8D69-540B-65CA27CFCA22}"/>
              </a:ext>
            </a:extLst>
          </p:cNvPr>
          <p:cNvSpPr/>
          <p:nvPr/>
        </p:nvSpPr>
        <p:spPr>
          <a:xfrm>
            <a:off x="640080" y="6492240"/>
            <a:ext cx="731484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 dirty="0" err="1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Duyx</a:t>
            </a:r>
            <a:r>
              <a:rPr lang="en-US" sz="1100" b="0" u="none" strike="noStrike" dirty="0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 - Sua </a:t>
            </a:r>
            <a:r>
              <a:rPr lang="en-US" sz="1100" b="0" u="none" strike="noStrike" dirty="0" err="1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exportação</a:t>
            </a:r>
            <a:r>
              <a:rPr lang="en-US" sz="1100" b="0" u="none" strike="noStrike" dirty="0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 sob </a:t>
            </a:r>
            <a:r>
              <a:rPr lang="en-US" sz="1100" b="0" u="none" strike="noStrike" dirty="0" err="1">
                <a:solidFill>
                  <a:srgbClr val="5B6B7F"/>
                </a:solidFill>
                <a:effectLst/>
                <a:uFillTx/>
                <a:latin typeface="Calibri"/>
                <a:ea typeface="Calibri"/>
              </a:rPr>
              <a:t>controle</a:t>
            </a:r>
            <a:endParaRPr lang="en-US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0"/>
          <p:cNvSpPr/>
          <p:nvPr/>
        </p:nvSpPr>
        <p:spPr>
          <a:xfrm>
            <a:off x="0" y="0"/>
            <a:ext cx="200880" cy="6857640"/>
          </a:xfrm>
          <a:prstGeom prst="rect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Shape 1"/>
          <p:cNvSpPr/>
          <p:nvPr/>
        </p:nvSpPr>
        <p:spPr>
          <a:xfrm>
            <a:off x="8686800" y="4206240"/>
            <a:ext cx="5028840" cy="5028840"/>
          </a:xfrm>
          <a:prstGeom prst="ellipse">
            <a:avLst/>
          </a:prstGeom>
          <a:solidFill>
            <a:srgbClr val="123A6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2"/>
          <p:cNvSpPr/>
          <p:nvPr/>
        </p:nvSpPr>
        <p:spPr>
          <a:xfrm>
            <a:off x="822960" y="548640"/>
            <a:ext cx="105152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 spc="300">
                <a:solidFill>
                  <a:srgbClr val="12C7C0"/>
                </a:solidFill>
                <a:effectLst/>
                <a:uFillTx/>
                <a:latin typeface="Calibri"/>
                <a:ea typeface="Calibri"/>
              </a:rPr>
              <a:t>PRÓXIMOS PASSOS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3"/>
          <p:cNvSpPr/>
          <p:nvPr/>
        </p:nvSpPr>
        <p:spPr>
          <a:xfrm>
            <a:off x="822960" y="868680"/>
            <a:ext cx="10515240" cy="63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1" u="none" strike="noStrik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Do primeiro contato ao go-live</a:t>
            </a:r>
            <a:endParaRPr lang="en-US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" name="Shape 4"/>
          <p:cNvSpPr/>
          <p:nvPr/>
        </p:nvSpPr>
        <p:spPr>
          <a:xfrm>
            <a:off x="822960" y="1965960"/>
            <a:ext cx="548280" cy="548280"/>
          </a:xfrm>
          <a:prstGeom prst="ellipse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 5"/>
          <p:cNvSpPr/>
          <p:nvPr/>
        </p:nvSpPr>
        <p:spPr>
          <a:xfrm>
            <a:off x="822960" y="1965960"/>
            <a:ext cx="54828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0B1F3F"/>
                </a:solidFill>
                <a:effectLst/>
                <a:uFillTx/>
                <a:latin typeface="Calibri"/>
                <a:ea typeface="Calibri"/>
              </a:rPr>
              <a:t>1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 6"/>
          <p:cNvSpPr/>
          <p:nvPr/>
        </p:nvSpPr>
        <p:spPr>
          <a:xfrm>
            <a:off x="1554480" y="1920240"/>
            <a:ext cx="658332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Alinhamento do plano</a:t>
            </a:r>
            <a:endParaRPr lang="en-US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7"/>
          <p:cNvSpPr/>
          <p:nvPr/>
        </p:nvSpPr>
        <p:spPr>
          <a:xfrm>
            <a:off x="1554480" y="2286000"/>
            <a:ext cx="65833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AFC4D8"/>
                </a:solidFill>
                <a:effectLst/>
                <a:uFillTx/>
                <a:latin typeface="Calibri"/>
                <a:ea typeface="Calibri"/>
              </a:rPr>
              <a:t>Escolha do pacote conforme a volumetria da empresa.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5" name="Shape 8"/>
          <p:cNvSpPr/>
          <p:nvPr/>
        </p:nvSpPr>
        <p:spPr>
          <a:xfrm>
            <a:off x="822960" y="2926080"/>
            <a:ext cx="548280" cy="548280"/>
          </a:xfrm>
          <a:prstGeom prst="ellipse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9"/>
          <p:cNvSpPr/>
          <p:nvPr/>
        </p:nvSpPr>
        <p:spPr>
          <a:xfrm>
            <a:off x="822960" y="2926080"/>
            <a:ext cx="54828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0B1F3F"/>
                </a:solidFill>
                <a:effectLst/>
                <a:uFillTx/>
                <a:latin typeface="Calibri"/>
                <a:ea typeface="Calibri"/>
              </a:rPr>
              <a:t>2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10"/>
          <p:cNvSpPr/>
          <p:nvPr/>
        </p:nvSpPr>
        <p:spPr>
          <a:xfrm>
            <a:off x="1554480" y="2880360"/>
            <a:ext cx="658332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Ambiente dedicado</a:t>
            </a:r>
            <a:endParaRPr lang="en-US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11"/>
          <p:cNvSpPr/>
          <p:nvPr/>
        </p:nvSpPr>
        <p:spPr>
          <a:xfrm>
            <a:off x="1554480" y="3246120"/>
            <a:ext cx="65833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AFC4D8"/>
                </a:solidFill>
                <a:effectLst/>
                <a:uFillTx/>
                <a:latin typeface="Calibri"/>
                <a:ea typeface="Calibri"/>
              </a:rPr>
              <a:t>Criação do ambiente multiempresa com dados isolados.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" name="Shape 12"/>
          <p:cNvSpPr/>
          <p:nvPr/>
        </p:nvSpPr>
        <p:spPr>
          <a:xfrm>
            <a:off x="822960" y="3886200"/>
            <a:ext cx="548280" cy="548280"/>
          </a:xfrm>
          <a:prstGeom prst="ellipse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 13"/>
          <p:cNvSpPr/>
          <p:nvPr/>
        </p:nvSpPr>
        <p:spPr>
          <a:xfrm>
            <a:off x="822960" y="3886200"/>
            <a:ext cx="54828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0B1F3F"/>
                </a:solidFill>
                <a:effectLst/>
                <a:uFillTx/>
                <a:latin typeface="Calibri"/>
                <a:ea typeface="Calibri"/>
              </a:rPr>
              <a:t>3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14"/>
          <p:cNvSpPr/>
          <p:nvPr/>
        </p:nvSpPr>
        <p:spPr>
          <a:xfrm>
            <a:off x="1554480" y="3840480"/>
            <a:ext cx="658332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Ativação do e-CPF A1</a:t>
            </a:r>
            <a:endParaRPr lang="en-US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15"/>
          <p:cNvSpPr/>
          <p:nvPr/>
        </p:nvSpPr>
        <p:spPr>
          <a:xfrm>
            <a:off x="1554480" y="4206240"/>
            <a:ext cx="65833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AFC4D8"/>
                </a:solidFill>
                <a:effectLst/>
                <a:uFillTx/>
                <a:latin typeface="Calibri"/>
                <a:ea typeface="Calibri"/>
              </a:rPr>
              <a:t>Upload seguro do certificado do procurador ou representante.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" name="Shape 16"/>
          <p:cNvSpPr/>
          <p:nvPr/>
        </p:nvSpPr>
        <p:spPr>
          <a:xfrm>
            <a:off x="822960" y="4846320"/>
            <a:ext cx="548280" cy="548280"/>
          </a:xfrm>
          <a:prstGeom prst="ellipse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17"/>
          <p:cNvSpPr/>
          <p:nvPr/>
        </p:nvSpPr>
        <p:spPr>
          <a:xfrm>
            <a:off x="822960" y="4846320"/>
            <a:ext cx="54828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0B1F3F"/>
                </a:solidFill>
                <a:effectLst/>
                <a:uFillTx/>
                <a:latin typeface="Calibri"/>
                <a:ea typeface="Calibri"/>
              </a:rPr>
              <a:t>4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18"/>
          <p:cNvSpPr/>
          <p:nvPr/>
        </p:nvSpPr>
        <p:spPr>
          <a:xfrm>
            <a:off x="1554480" y="4800600"/>
            <a:ext cx="658332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Treinamento operacional</a:t>
            </a:r>
            <a:endParaRPr lang="en-US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19"/>
          <p:cNvSpPr/>
          <p:nvPr/>
        </p:nvSpPr>
        <p:spPr>
          <a:xfrm>
            <a:off x="1554480" y="5166360"/>
            <a:ext cx="65833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AFC4D8"/>
                </a:solidFill>
                <a:effectLst/>
                <a:uFillTx/>
                <a:latin typeface="Calibri"/>
                <a:ea typeface="Calibri"/>
              </a:rPr>
              <a:t>Sessão de 30 minutos com a equipe e início das consultas.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7" name="Shape 20"/>
          <p:cNvSpPr/>
          <p:nvPr/>
        </p:nvSpPr>
        <p:spPr>
          <a:xfrm>
            <a:off x="822960" y="5852160"/>
            <a:ext cx="7314840" cy="54360"/>
          </a:xfrm>
          <a:prstGeom prst="rect">
            <a:avLst/>
          </a:prstGeom>
          <a:solidFill>
            <a:srgbClr val="12C7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21"/>
          <p:cNvSpPr/>
          <p:nvPr/>
        </p:nvSpPr>
        <p:spPr>
          <a:xfrm>
            <a:off x="822960" y="5989320"/>
            <a:ext cx="82292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D3E0EC"/>
                </a:solidFill>
                <a:effectLst/>
                <a:uFillTx/>
                <a:latin typeface="Calibri"/>
                <a:ea typeface="Calibri"/>
              </a:rPr>
              <a:t>Glayson Rossa · glayson.rossa@esattoconsultants.com.br · WhatsApp +55 11 98318-4338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99" name="Image 0" descr="preencoded.png"/>
          <p:cNvPicPr/>
          <p:nvPr/>
        </p:nvPicPr>
        <p:blipFill>
          <a:blip r:embed="rId3"/>
          <a:stretch/>
        </p:blipFill>
        <p:spPr>
          <a:xfrm>
            <a:off x="9418320" y="5715000"/>
            <a:ext cx="2102760" cy="6433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869</Words>
  <Application>Microsoft Office PowerPoint</Application>
  <PresentationFormat>Widescreen</PresentationFormat>
  <Paragraphs>132</Paragraphs>
  <Slides>10</Slides>
  <Notes>9</Notes>
  <HiddenSlides>1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8" baseType="lpstr">
      <vt:lpstr>Arial</vt:lpstr>
      <vt:lpstr>Calibri</vt:lpstr>
      <vt:lpstr>Georgia</vt:lpstr>
      <vt:lpstr>OpenSymbol</vt:lpstr>
      <vt:lpstr>Symbol</vt:lpstr>
      <vt:lpstr>Times New Roman</vt:lpstr>
      <vt:lpstr>Wingdings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Glayson Rodrigo Rossa</dc:creator>
  <cp:lastModifiedBy>Glayson Rossa</cp:lastModifiedBy>
  <cp:revision>5</cp:revision>
  <dcterms:modified xsi:type="dcterms:W3CDTF">2026-09-25T02:44:05Z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2026-09-25T02:28:15Z</dcterms:created>
  <dc:creator>Duyx</dc:creator>
  <dc:description/>
  <dc:language>en-US</dc:language>
  <cp:lastModifiedBy>Duyx</cp:lastModifiedBy>
  <dcterms:modified xsi:type="dcterms:W3CDTF">2026-09-25T02:28:15Z</dcterms:modified>
  <cp:revision>1</cp:revision>
  <dc:subject>PptxGenJS Presentation</dc:subject>
  <dc:title>Duyx - Inteligencia Aduaneira e Conformidade Fiscal no Siscomex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10</vt:r8>
  </property>
  <property fmtid="{D5CDD505-2E9C-101B-9397-08002B2CF9AE}" pid="3" name="PresentationFormat">
    <vt:lpwstr>On-screen Show (16:9)</vt:lpwstr>
  </property>
  <property fmtid="{D5CDD505-2E9C-101B-9397-08002B2CF9AE}" pid="4" name="Slides">
    <vt:r8>10</vt:r8>
  </property>
</Properties>
</file>